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56"/>
  </p:notesMasterIdLst>
  <p:handoutMasterIdLst>
    <p:handoutMasterId r:id="rId57"/>
  </p:handoutMasterIdLst>
  <p:sldIdLst>
    <p:sldId id="1009" r:id="rId3"/>
    <p:sldId id="591" r:id="rId4"/>
    <p:sldId id="1014" r:id="rId5"/>
    <p:sldId id="1015" r:id="rId6"/>
    <p:sldId id="1020" r:id="rId7"/>
    <p:sldId id="1022" r:id="rId8"/>
    <p:sldId id="1021" r:id="rId9"/>
    <p:sldId id="1034" r:id="rId10"/>
    <p:sldId id="1023" r:id="rId11"/>
    <p:sldId id="1024" r:id="rId12"/>
    <p:sldId id="1035" r:id="rId13"/>
    <p:sldId id="1025" r:id="rId14"/>
    <p:sldId id="1026" r:id="rId15"/>
    <p:sldId id="1036" r:id="rId16"/>
    <p:sldId id="1028" r:id="rId17"/>
    <p:sldId id="1027" r:id="rId18"/>
    <p:sldId id="1029" r:id="rId19"/>
    <p:sldId id="1030" r:id="rId20"/>
    <p:sldId id="1016" r:id="rId21"/>
    <p:sldId id="792" r:id="rId22"/>
    <p:sldId id="791" r:id="rId23"/>
    <p:sldId id="793" r:id="rId24"/>
    <p:sldId id="557" r:id="rId25"/>
    <p:sldId id="796" r:id="rId26"/>
    <p:sldId id="558" r:id="rId27"/>
    <p:sldId id="804" r:id="rId28"/>
    <p:sldId id="559" r:id="rId29"/>
    <p:sldId id="806" r:id="rId30"/>
    <p:sldId id="805" r:id="rId31"/>
    <p:sldId id="561" r:id="rId32"/>
    <p:sldId id="1017" r:id="rId33"/>
    <p:sldId id="562" r:id="rId34"/>
    <p:sldId id="1031" r:id="rId35"/>
    <p:sldId id="1032" r:id="rId36"/>
    <p:sldId id="1018" r:id="rId37"/>
    <p:sldId id="746" r:id="rId38"/>
    <p:sldId id="736" r:id="rId39"/>
    <p:sldId id="697" r:id="rId40"/>
    <p:sldId id="567" r:id="rId41"/>
    <p:sldId id="568" r:id="rId42"/>
    <p:sldId id="738" r:id="rId43"/>
    <p:sldId id="797" r:id="rId44"/>
    <p:sldId id="641" r:id="rId45"/>
    <p:sldId id="747" r:id="rId46"/>
    <p:sldId id="1033" r:id="rId47"/>
    <p:sldId id="740" r:id="rId48"/>
    <p:sldId id="762" r:id="rId49"/>
    <p:sldId id="807" r:id="rId50"/>
    <p:sldId id="542" r:id="rId51"/>
    <p:sldId id="778" r:id="rId52"/>
    <p:sldId id="777" r:id="rId53"/>
    <p:sldId id="601" r:id="rId54"/>
    <p:sldId id="592" r:id="rId55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CD3"/>
    <a:srgbClr val="0000FF"/>
    <a:srgbClr val="FF00FF"/>
    <a:srgbClr val="FFD961"/>
    <a:srgbClr val="FFCCFF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12" autoAdjust="0"/>
    <p:restoredTop sz="90085" autoAdjust="0"/>
  </p:normalViewPr>
  <p:slideViewPr>
    <p:cSldViewPr snapToGrid="0" showGuides="1">
      <p:cViewPr varScale="1">
        <p:scale>
          <a:sx n="128" d="100"/>
          <a:sy n="128" d="100"/>
        </p:scale>
        <p:origin x="1432" y="176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commentAuthors" Target="commentAuthors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64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4/11/22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41.png>
</file>

<file path=ppt/media/image19.png>
</file>

<file path=ppt/media/image20.png>
</file>

<file path=ppt/media/image21.png>
</file>

<file path=ppt/media/image210.png>
</file>

<file path=ppt/media/image22.png>
</file>

<file path=ppt/media/image23.png>
</file>

<file path=ppt/media/image26.png>
</file>

<file path=ppt/media/image263.png>
</file>

<file path=ppt/media/image264.png>
</file>

<file path=ppt/media/image265.png>
</file>

<file path=ppt/media/image27.png>
</file>

<file path=ppt/media/image28.jpg>
</file>

<file path=ppt/media/image29.png>
</file>

<file path=ppt/media/image32.png>
</file>

<file path=ppt/media/image320.png>
</file>

<file path=ppt/media/image33.png>
</file>

<file path=ppt/media/image350.png>
</file>

<file path=ppt/media/image370.png>
</file>

<file path=ppt/media/image38.png>
</file>

<file path=ppt/media/image39.png>
</file>

<file path=ppt/media/image40.png>
</file>

<file path=ppt/media/image42.png>
</file>

<file path=ppt/media/image43.png>
</file>

<file path=ppt/media/image44.png>
</file>

<file path=ppt/media/image442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01.png>
</file>

<file path=ppt/media/image51.png>
</file>

<file path=ppt/media/image510.png>
</file>

<file path=ppt/media/image511.png>
</file>

<file path=ppt/media/image52.png>
</file>

<file path=ppt/media/image521.png>
</file>

<file path=ppt/media/image53.png>
</file>

<file path=ppt/media/image54.png>
</file>

<file path=ppt/media/image56.png>
</file>

<file path=ppt/media/image57.png>
</file>

<file path=ppt/media/image59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4/11/22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29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83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 lIns="99035" tIns="49517" rIns="99035" bIns="49517"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455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4/11/22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158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40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42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43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149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44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4792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921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Assuming</a:t>
                </a:r>
                <a:r>
                  <a:rPr lang="en-US" baseline="0" dirty="0"/>
                  <a:t> hash is a random function we could also simply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12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)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12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Assuming</a:t>
                </a:r>
                <a:r>
                  <a:rPr lang="en-US" baseline="0" dirty="0" smtClean="0"/>
                  <a:t> hash is a random function we could also simply use 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𝑘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_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𝑖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=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ℎ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(𝑔^(𝑎_𝑖 𝑏_𝑖 )) 𝑚𝑜𝑑 𝑝</a:t>
                </a:r>
                <a:endParaRPr lang="en-US" altLang="en-US" sz="1200" dirty="0" smtClean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4/11/22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332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Arial Unicode MS" pitchFamily="34" charset="-128"/>
            </a:endParaRPr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1BFAB7BD-6F9D-4D5C-B01A-1437CF71633E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DB32B19-45E2-4190-BAB0-82594B3BCA30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305947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[*] Why is</a:t>
                </a:r>
                <a:r>
                  <a:rPr lang="en-US" baseline="0" dirty="0"/>
                  <a:t> sending </a:t>
                </a:r>
                <a:r>
                  <a:rPr lang="en-US" baseline="0" dirty="0" err="1"/>
                  <a:t>f_MK</a:t>
                </a:r>
                <a:r>
                  <a:rPr lang="en-US" baseline="0" dirty="0"/>
                  <a:t>(…) enough to authenticate (assuming MK is secret)? Could we use any MAC instead, and use </a:t>
                </a:r>
                <a:r>
                  <a:rPr lang="en-US" baseline="0" dirty="0" err="1"/>
                  <a:t>f_MK</a:t>
                </a:r>
                <a:r>
                  <a:rPr lang="en-US" baseline="0" dirty="0"/>
                  <a:t> only to derive key (</a:t>
                </a:r>
                <a:r>
                  <a:rPr lang="en-US" baseline="0" dirty="0" err="1"/>
                  <a:t>k_i</a:t>
                </a:r>
                <a:r>
                  <a:rPr lang="en-US" baseline="0" dirty="0"/>
                  <a:t>)? </a:t>
                </a:r>
                <a:endParaRPr lang="en-US" dirty="0"/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Assuming</a:t>
                </a:r>
                <a:r>
                  <a:rPr lang="en-US" baseline="0" dirty="0"/>
                  <a:t> hash is a random function we could also simply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1200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r>
                      <a:rPr lang="en-US" altLang="en-US" sz="12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h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(</m:t>
                    </m:r>
                    <m:sSup>
                      <m:sSupPr>
                        <m:ctrlP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1200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1200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)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𝑚𝑜𝑑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r>
                      <a:rPr lang="en-US" altLang="en-US" sz="12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𝑝</m:t>
                    </m:r>
                  </m:oMath>
                </a14:m>
                <a:endParaRPr lang="en-US" altLang="en-US" sz="12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מציין מיקום של הערות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Assuming</a:t>
                </a:r>
                <a:r>
                  <a:rPr lang="en-US" baseline="0" dirty="0" smtClean="0"/>
                  <a:t> hash is a random function we could also simply use 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𝑘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_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𝑖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=</a:t>
                </a:r>
                <a:r>
                  <a:rPr lang="en-US" altLang="en-US" sz="1200" b="0" i="0" dirty="0" smtClean="0">
                    <a:latin typeface="Cambria Math" panose="02040503050406030204" pitchFamily="18" charset="0"/>
                    <a:cs typeface="Times New Roman" pitchFamily="18" charset="0"/>
                  </a:rPr>
                  <a:t>ℎ</a:t>
                </a:r>
                <a:r>
                  <a:rPr lang="en-US" altLang="en-US" sz="1200" i="0" dirty="0">
                    <a:latin typeface="Cambria Math" panose="02040503050406030204" pitchFamily="18" charset="0"/>
                    <a:cs typeface="Times New Roman" pitchFamily="18" charset="0"/>
                  </a:rPr>
                  <a:t>(𝑔^(𝑎_𝑖 𝑏_𝑖 )) 𝑚𝑜𝑑 𝑝</a:t>
                </a:r>
                <a:endParaRPr lang="en-US" altLang="en-US" sz="1200" dirty="0" smtClean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4/11/22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594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Arial Unicode MS" pitchFamily="34" charset="-128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Arial Unicode MS" pitchFamily="34" charset="-128"/>
            </a:endParaRPr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1BFAB7BD-6F9D-4D5C-B01A-1437CF71633E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DB32B19-45E2-4190-BAB0-82594B3BCA30}" type="slidenum"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he-IL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(c) Amir Herzberg, http://AmirHerzberg.com, Bar Ilan University</a:t>
            </a: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`Perfect’ is not really the right term… but that’s the</a:t>
            </a:r>
            <a:r>
              <a:rPr lang="en-US" altLang="en-US" baseline="0" dirty="0"/>
              <a:t> commonly used term. </a:t>
            </a:r>
            <a:endParaRPr lang="he-IL" altLang="en-US" dirty="0"/>
          </a:p>
        </p:txBody>
      </p:sp>
    </p:spTree>
    <p:extLst>
      <p:ext uri="{BB962C8B-B14F-4D97-AF65-F5344CB8AC3E}">
        <p14:creationId xmlns:p14="http://schemas.microsoft.com/office/powerpoint/2010/main" val="10071499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52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4/11/22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25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4/11/22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0.png"/><Relationship Id="rId5" Type="http://schemas.openxmlformats.org/officeDocument/2006/relationships/image" Target="../media/image141.png"/><Relationship Id="rId4" Type="http://schemas.openxmlformats.org/officeDocument/2006/relationships/image" Target="../media/image9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0.png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51.png"/><Relationship Id="rId4" Type="http://schemas.openxmlformats.org/officeDocument/2006/relationships/image" Target="../media/image47.png"/><Relationship Id="rId9" Type="http://schemas.openxmlformats.org/officeDocument/2006/relationships/image" Target="../media/image50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501.png"/><Relationship Id="rId7" Type="http://schemas.openxmlformats.org/officeDocument/2006/relationships/image" Target="../media/image521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1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5.png"/><Relationship Id="rId3" Type="http://schemas.openxmlformats.org/officeDocument/2006/relationships/image" Target="../media/image56.png"/><Relationship Id="rId7" Type="http://schemas.openxmlformats.org/officeDocument/2006/relationships/image" Target="../media/image26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57.png"/><Relationship Id="rId4" Type="http://schemas.openxmlformats.org/officeDocument/2006/relationships/image" Target="../media/image263.png"/><Relationship Id="rId9" Type="http://schemas.openxmlformats.org/officeDocument/2006/relationships/image" Target="../media/image51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8.jp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Such an algorithm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10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E464F4-BA05-6F42-B699-4FDF34CC7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68" y="1343457"/>
            <a:ext cx="7896578" cy="9411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78F8AA-C610-F545-9778-43C3FE8C3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4182738"/>
            <a:ext cx="8217791" cy="66889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388938" y="2363293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F1C579-C936-C847-9AB8-EDCD3B0E35A4}"/>
              </a:ext>
            </a:extLst>
          </p:cNvPr>
          <p:cNvSpPr txBox="1"/>
          <p:nvPr/>
        </p:nvSpPr>
        <p:spPr>
          <a:xfrm>
            <a:off x="4572000" y="964088"/>
            <a:ext cx="43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and only if x and m are a coprime.</a:t>
            </a:r>
          </a:p>
        </p:txBody>
      </p:sp>
    </p:spTree>
    <p:extLst>
      <p:ext uri="{BB962C8B-B14F-4D97-AF65-F5344CB8AC3E}">
        <p14:creationId xmlns:p14="http://schemas.microsoft.com/office/powerpoint/2010/main" val="2550892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13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 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12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15047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 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13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8258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4136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1378094"/>
          </a:xfrm>
        </p:spPr>
        <p:txBody>
          <a:bodyPr/>
          <a:lstStyle/>
          <a:p>
            <a:r>
              <a:rPr lang="en-US" sz="2400" dirty="0"/>
              <a:t>Called also Euler’s Totient function. For every integer n &gt; 1, this function computes the number of positive integers that are less than n and co-prime to n.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B2D74A-F650-C84A-915C-D44A31777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33" y="2552634"/>
            <a:ext cx="6858803" cy="3972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3670685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301353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73072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407134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3319189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3920657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025039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635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Last Stop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Congruence:</a:t>
            </a:r>
          </a:p>
          <a:p>
            <a:pPr lvl="1"/>
            <a:r>
              <a:rPr lang="en-US" sz="2000" dirty="0"/>
              <a:t>Used when two expressions have the same residue with respect to some modulus.</a:t>
            </a:r>
          </a:p>
          <a:p>
            <a:pPr lvl="1"/>
            <a:r>
              <a:rPr lang="en-US" sz="2000" dirty="0"/>
              <a:t>It is an equivalence relation, so it satisfies: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Lastly, we have the fundamental theorem of arithmetic.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465611-64C4-1642-BF93-9A2EAB141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659" y="1190410"/>
            <a:ext cx="1856341" cy="4074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AD5505-AC39-3245-A4DE-991F65D16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781" y="2747589"/>
            <a:ext cx="7327961" cy="13628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46EF84-ACDC-5747-A07E-BBB5BD97B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98" y="5214267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6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Intro to public key cryptography.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exchange.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Hardness assumptions: DL, CDH, DDH.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Cryptology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Kerckhoff</a:t>
            </a:r>
            <a:r>
              <a:rPr lang="en-US" altLang="en-US" dirty="0"/>
              <a:t>: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What we learned until now: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Same key for encryption, decryption</a:t>
            </a:r>
            <a:br>
              <a:rPr lang="en-US" altLang="en-US" dirty="0"/>
            </a:br>
            <a:r>
              <a:rPr lang="en-US" altLang="en-US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But can we give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Yes, using public key cryptography!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Kerckhoff</a:t>
            </a:r>
            <a:r>
              <a:rPr lang="en-US" altLang="en-US" dirty="0"/>
              <a:t>: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[DH76]: can </a:t>
            </a:r>
            <a:r>
              <a:rPr lang="en-US" altLang="en-US" u="sng" dirty="0"/>
              <a:t>encryption key </a:t>
            </a:r>
            <a:r>
              <a:rPr lang="en-US" altLang="en-US" dirty="0"/>
              <a:t>be </a:t>
            </a:r>
            <a:r>
              <a:rPr lang="en-US" altLang="en-US" u="sng" dirty="0"/>
              <a:t>public</a:t>
            </a:r>
            <a:r>
              <a:rPr lang="en-US" altLang="en-US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Decryption key will be different (and private)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Everybody can send me mail, only I can read it.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030049"/>
            <a:ext cx="8051800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Also: Digital signatures (RSA, DSA,…)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dirty="0"/>
              <a:t>Sign with private key </a:t>
            </a:r>
            <a:r>
              <a:rPr lang="en-US" alt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dirty="0"/>
              <a:t>, verify with public key </a:t>
            </a:r>
            <a:r>
              <a:rPr lang="en-US" alt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(Recall MACs; a shared key cryptosystem for message authentication).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1187424" y="5088105"/>
            <a:ext cx="944232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2395500" y="4103997"/>
            <a:ext cx="155337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</a:t>
            </a:r>
            <a:b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261802" y="4103997"/>
            <a:ext cx="173290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v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Key Exchange Protocols 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Establish shared key between Alice and Bob </a:t>
                </a:r>
                <a:r>
                  <a:rPr lang="en-US" altLang="en-US" sz="2000" b="1" dirty="0"/>
                  <a:t>without </a:t>
                </a:r>
                <a:r>
                  <a:rPr lang="en-US" altLang="en-US" sz="2000" dirty="0"/>
                  <a:t>assuming an existing shared (‘master’) key !!</a:t>
                </a:r>
                <a:endParaRPr lang="en-US" altLang="en-US" sz="2000" b="1" dirty="0"/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Use public information from A and B to setup shared secret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Eavesdropper cannot learn the key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l="-304" t="-4321" r="-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78" y="3429000"/>
            <a:ext cx="6851043" cy="24251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Public keys solve more problems…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dirty="0"/>
                  <a:t>Signatures provide </a:t>
                </a:r>
                <a:r>
                  <a:rPr lang="en-US" altLang="en-US" b="1" dirty="0"/>
                  <a:t>evidences</a:t>
                </a:r>
              </a:p>
              <a:p>
                <a:pPr lvl="1" eaLnBrk="1" hangingPunct="1"/>
                <a:r>
                  <a:rPr lang="en-US" altLang="en-US" dirty="0"/>
                  <a:t>Everyone can validate, only ‘owner’ can sign </a:t>
                </a:r>
              </a:p>
              <a:p>
                <a:pPr eaLnBrk="1" hangingPunct="1"/>
                <a:r>
                  <a:rPr lang="en-US" altLang="en-US" dirty="0"/>
                  <a:t>Establish shared secret keys</a:t>
                </a:r>
              </a:p>
              <a:p>
                <a:pPr lvl="1" eaLnBrk="1" hangingPunct="1"/>
                <a:r>
                  <a:rPr lang="en-US" altLang="en-US" dirty="0"/>
                  <a:t>Use authenticated public keys</a:t>
                </a:r>
              </a:p>
              <a:p>
                <a:pPr lvl="2" eaLnBrk="1" hangingPunct="1"/>
                <a:r>
                  <a:rPr lang="en-US" altLang="en-US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dirty="0"/>
                  <a:t>Or: use DH key exchange</a:t>
                </a:r>
              </a:p>
              <a:p>
                <a:pPr eaLnBrk="1" hangingPunct="1"/>
                <a:r>
                  <a:rPr lang="en-US" altLang="en-US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dirty="0"/>
                  <a:t>Perfect forward secrecy and recover security</a:t>
                </a:r>
              </a:p>
              <a:p>
                <a:pPr lvl="2" eaLnBrk="1" hangingPunct="1"/>
                <a:r>
                  <a:rPr lang="en-US" altLang="en-US" dirty="0"/>
                  <a:t>Protect confidentiality from possible key exposures</a:t>
                </a:r>
              </a:p>
              <a:p>
                <a:pPr lvl="1" eaLnBrk="1" hangingPunct="1"/>
                <a:r>
                  <a:rPr lang="en-US" altLang="en-US" dirty="0"/>
                  <a:t>Threshold (and proactive) security</a:t>
                </a:r>
              </a:p>
              <a:p>
                <a:pPr lvl="2" eaLnBrk="1" hangingPunct="1"/>
                <a:r>
                  <a:rPr lang="en-US" altLang="en-US" dirty="0"/>
                  <a:t>R</a:t>
                </a:r>
                <a:r>
                  <a:rPr lang="en-US" altLang="en-US" sz="2000" dirty="0"/>
                  <a:t>esilient to exposure of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0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000" dirty="0"/>
                  <a:t> parties (every period)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593" t="-1591" b="-7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31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1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Can keep in non-secure storage as long as being validated (e.g. using MAC)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700" dirty="0"/>
              <a:t>Less keys: 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700" dirty="0"/>
              <a:t>not 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7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7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3200" dirty="0"/>
              <a:t>So: why not </a:t>
            </a:r>
            <a:r>
              <a:rPr lang="en-US" altLang="en-US" sz="3200" b="1" dirty="0"/>
              <a:t>always</a:t>
            </a:r>
            <a:r>
              <a:rPr lang="en-US" altLang="en-US" sz="3200" dirty="0"/>
              <a:t> use public key crypto?</a:t>
            </a:r>
            <a:endParaRPr lang="en-US" altLang="en-US" sz="31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  <a:p>
            <a:pPr lvl="1"/>
            <a:r>
              <a:rPr lang="en-US" dirty="0"/>
              <a:t>Applied PKC algorithms are based on a small number of specific computational assumptions</a:t>
            </a:r>
          </a:p>
          <a:p>
            <a:pPr lvl="2"/>
            <a:r>
              <a:rPr lang="en-US" dirty="0"/>
              <a:t>Mainly: hardness of factoring and discrete-log</a:t>
            </a:r>
          </a:p>
          <a:p>
            <a:pPr lvl="1"/>
            <a:r>
              <a:rPr lang="en-US" dirty="0"/>
              <a:t>Both may fail against quantum computers</a:t>
            </a:r>
          </a:p>
          <a:p>
            <a:r>
              <a:rPr lang="en-US" dirty="0"/>
              <a:t>Overhead</a:t>
            </a:r>
          </a:p>
          <a:p>
            <a:pPr lvl="1"/>
            <a:r>
              <a:rPr lang="en-US" dirty="0"/>
              <a:t>Computational </a:t>
            </a:r>
          </a:p>
          <a:p>
            <a:pPr lvl="1"/>
            <a:r>
              <a:rPr lang="en-US" dirty="0"/>
              <a:t>Key length</a:t>
            </a:r>
          </a:p>
          <a:p>
            <a:pPr lvl="1"/>
            <a:r>
              <a:rPr lang="en-US" dirty="0"/>
              <a:t>Output length (ciphertext/signature)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Private key `reverses` public key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</a:t>
            </a:r>
          </a:p>
          <a:p>
            <a:pPr marL="742950" lvl="1" indent="-285750" eaLnBrk="1" hangingPunct="1"/>
            <a:r>
              <a:rPr lang="en-US" altLang="en-US" sz="2000" dirty="0"/>
              <a:t>RSA: very complex (slow) key generation</a:t>
            </a:r>
          </a:p>
          <a:p>
            <a:pPr eaLnBrk="1" hangingPunct="1"/>
            <a:r>
              <a:rPr lang="en-US" altLang="en-US" sz="2200" dirty="0"/>
              <a:t>Most: based on hard modular math problems</a:t>
            </a:r>
          </a:p>
          <a:p>
            <a:pPr marL="742950" lvl="1" indent="-285750" eaLnBrk="1" hangingPunct="1"/>
            <a:endParaRPr lang="en-US" altLang="en-US" sz="1800" dirty="0"/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/>
        </p:nvGraphicFramePr>
        <p:xfrm>
          <a:off x="5513388" y="1397000"/>
          <a:ext cx="3403600" cy="289560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1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5745163" y="4710113"/>
            <a:ext cx="317182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ahoma" pitchFamily="34" charset="0"/>
                <a:cs typeface="Times New Roman" pitchFamily="18" charset="0"/>
              </a:rPr>
              <a:t>Commercial-grade security</a:t>
            </a:r>
            <a:br>
              <a:rPr lang="en-US" altLang="en-US" sz="2000">
                <a:latin typeface="Tahoma" pitchFamily="34" charset="0"/>
                <a:cs typeface="Times New Roman" pitchFamily="18" charset="0"/>
              </a:rPr>
            </a:br>
            <a:r>
              <a:rPr lang="en-US" altLang="en-US" sz="2000">
                <a:latin typeface="Tahoma" pitchFamily="34" charset="0"/>
                <a:cs typeface="Times New Roman" pitchFamily="18" charset="0"/>
              </a:rPr>
              <a:t>Lenstra &amp; Verheul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Minimize the use of PKC</a:t>
            </a:r>
          </a:p>
          <a:p>
            <a:r>
              <a:rPr lang="en-US" dirty="0"/>
              <a:t>In particular: apply PKC only to </a:t>
            </a:r>
            <a:r>
              <a:rPr lang="en-US" b="1" dirty="0"/>
              <a:t>short inputs</a:t>
            </a:r>
          </a:p>
          <a:p>
            <a:r>
              <a:rPr lang="en-US" dirty="0"/>
              <a:t>How ??</a:t>
            </a:r>
          </a:p>
          <a:p>
            <a:pPr lvl="1"/>
            <a:r>
              <a:rPr lang="en-US" dirty="0"/>
              <a:t>For signatures:</a:t>
            </a:r>
          </a:p>
          <a:p>
            <a:pPr lvl="2"/>
            <a:r>
              <a:rPr lang="en-US" b="1" dirty="0"/>
              <a:t>Hash-then-sign</a:t>
            </a:r>
          </a:p>
          <a:p>
            <a:pPr lvl="1"/>
            <a:r>
              <a:rPr lang="en-US" dirty="0"/>
              <a:t>For public-key encryption: </a:t>
            </a:r>
          </a:p>
          <a:p>
            <a:pPr lvl="2"/>
            <a:r>
              <a:rPr lang="en-US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267450" y="3482713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14375" y="3539863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 (`enveloping`)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398463" y="1176337"/>
            <a:ext cx="8334375" cy="2035726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8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8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>
                <a:solidFill>
                  <a:srgbClr val="FF0000"/>
                </a:solidFill>
              </a:rPr>
              <a:t>But use a public key encryption system to exchange the shared key (Alice generates the k, encrypt it under Bob’s public key and send it to Bob, Bob can then recover this key).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0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895350" y="4225663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27363" y="4243126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27363" y="4243126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4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065338" y="4909876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 err="1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065338" y="4909876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01875" y="3690676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628650" y="5149588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280860" y="4792400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581275" y="4673338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828925" y="4435213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4943475" y="4454263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559550" y="3603363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483350" y="4241538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3350" y="4241538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4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462713" y="5001951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62713" y="5001951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667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3971925" y="5130538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13400" y="4089138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13400" y="4089138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10425" y="4682863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039100" y="5197213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367713" y="4735530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559861" y="4798562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559861" y="4798562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52369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Hard Modular Math 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No efficient solution, in spite of extensive efforts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But: </a:t>
                </a:r>
                <a:r>
                  <a:rPr lang="en-US" altLang="en-US" sz="2000" b="1" dirty="0">
                    <a:sym typeface="Symbol" pitchFamily="18" charset="2"/>
                  </a:rPr>
                  <a:t>verification</a:t>
                </a:r>
                <a:r>
                  <a:rPr lang="en-US" altLang="en-US" sz="2000" dirty="0">
                    <a:sym typeface="Symbol" pitchFamily="18" charset="2"/>
                  </a:rPr>
                  <a:t> of solutions is easy (`one-way’ hardness)</a:t>
                </a:r>
              </a:p>
              <a:p>
                <a:pPr marL="742950" lvl="1" indent="-285750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Discrete log: exponentiation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b="1" dirty="0"/>
                  <a:t>Problem 1: Factoring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Choose randomly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p,q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</a:t>
                </a:r>
                <a:r>
                  <a:rPr lang="en-US" altLang="en-US" sz="2000" i="1" baseline="-25000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R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LargePrimes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Given  </a:t>
                </a:r>
                <a:r>
                  <a:rPr lang="en-US" altLang="en-US" sz="2000" i="1" dirty="0">
                    <a:sym typeface="Symbol" pitchFamily="18" charset="2"/>
                  </a:rPr>
                  <a:t>n =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pq</a:t>
                </a:r>
                <a:r>
                  <a:rPr lang="en-US" altLang="en-US" sz="2000" dirty="0">
                    <a:sym typeface="Symbol" pitchFamily="18" charset="2"/>
                  </a:rPr>
                  <a:t>, it is infeasible to find </a:t>
                </a:r>
                <a:r>
                  <a:rPr lang="en-US" altLang="en-US" sz="20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p,q</a:t>
                </a:r>
                <a:endParaRPr lang="en-US" altLang="en-US" sz="2000" dirty="0">
                  <a:sym typeface="Symbol" pitchFamily="18" charset="2"/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Verification? Easy, just multiply factors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Basis for the RSA cryptosystem and many other tools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b="1" dirty="0"/>
                  <a:t>Problem 2: Discrete logarithm in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𝒁</m:t>
                        </m:r>
                      </m:e>
                      <m:sub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  <m:sup>
                        <m:r>
                          <a:rPr lang="en-US" altLang="en-US" sz="2400" b="1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400" b="1" dirty="0"/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Where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  <a:sym typeface="Symbol" pitchFamily="18" charset="2"/>
                      </a:rPr>
                      <m:t>𝑝</m:t>
                    </m:r>
                  </m:oMath>
                </a14:m>
                <a:r>
                  <a:rPr lang="en-US" altLang="en-US" sz="2200" dirty="0">
                    <a:sym typeface="Symbol" pitchFamily="18" charset="2"/>
                  </a:rPr>
                  <a:t> is a safe prime [details in textbook]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Given random number, find its (discrete) logarithm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ym typeface="Symbol" pitchFamily="18" charset="2"/>
                  </a:rPr>
                  <a:t>Verification is efficient by exponentiation: 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O((</a:t>
                </a:r>
                <a:r>
                  <a:rPr lang="en-US" altLang="en-US" sz="2200" i="1" dirty="0" err="1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lg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 n)</a:t>
                </a:r>
                <a:r>
                  <a:rPr lang="en-US" altLang="en-US" sz="2200" i="1" baseline="30000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3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  <a:sym typeface="Symbol" pitchFamily="18" charset="2"/>
                  </a:rPr>
                  <a:t>)</a:t>
                </a:r>
                <a:endParaRPr lang="en-US" altLang="en-US" sz="2200" dirty="0">
                  <a:latin typeface="Times New Roman" pitchFamily="18" charset="0"/>
                  <a:cs typeface="Times New Roman" pitchFamily="18" charset="0"/>
                  <a:sym typeface="Symbol" pitchFamily="18" charset="2"/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Basis for the </a:t>
                </a:r>
                <a:r>
                  <a:rPr lang="en-US" altLang="en-US" sz="2000" dirty="0" err="1">
                    <a:sym typeface="Symbol" pitchFamily="18" charset="2"/>
                  </a:rPr>
                  <a:t>Diffie</a:t>
                </a:r>
                <a:r>
                  <a:rPr lang="en-US" altLang="en-US" sz="2000" dirty="0">
                    <a:sym typeface="Symbol" pitchFamily="18" charset="2"/>
                  </a:rPr>
                  <a:t>-Hellman Key Exchange and many other tools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>
                    <a:sym typeface="Symbol" pitchFamily="18" charset="2"/>
                  </a:rPr>
                  <a:t>We first discuss key-Exchange problem, then [DH] and disc-log</a:t>
                </a:r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l="-299" t="-1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  <a:p>
            <a:pPr marL="1143000" lvl="2" indent="-228600" eaLnBrk="1" hangingPunct="1"/>
            <a:r>
              <a:rPr lang="en-US" altLang="en-US" dirty="0"/>
              <a:t>Otherwise seems trivial </a:t>
            </a:r>
          </a:p>
          <a:p>
            <a:pPr marL="1143000" lvl="2" indent="-228600" eaLnBrk="1" hangingPunct="1"/>
            <a:r>
              <a:rPr lang="en-US" altLang="en-US" dirty="0"/>
              <a:t>Actually, we’ll later show it’s also useful in this case…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916211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305" y="5252150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183" y="4465615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220788" y="5638707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3819779" y="5366807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1365813" y="4502552"/>
            <a:ext cx="6053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 correctness; both parties compute the same shared key, and key indistinguishability (see next slide).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E08F1A-F995-064B-BD53-FC56A422B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67" y="1805652"/>
            <a:ext cx="8471397" cy="311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6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Discrete Log (DL) Assumption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DH Key Exchange Protocol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Computing logarithm is quite efficient over the reals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Consider </a:t>
                </a:r>
                <a:r>
                  <a:rPr lang="en-US" altLang="en-US" sz="2400" dirty="0">
                    <a:sym typeface="Symbol" pitchFamily="18" charset="2"/>
                  </a:rPr>
                  <a:t>a cyclic multiplicative group </a:t>
                </a:r>
                <a:r>
                  <a:rPr lang="en-US" altLang="en-US" sz="2400" dirty="0"/>
                  <a:t>G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Cyclic group: exists </a:t>
                </a:r>
                <a:r>
                  <a:rPr lang="en-US" altLang="en-US" sz="2000" u="sng" dirty="0"/>
                  <a:t>generator</a:t>
                </a:r>
                <a:r>
                  <a:rPr lang="en-US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</a:t>
                </a:r>
                <a:r>
                  <a:rPr lang="en-US" altLang="en-US" sz="2000" dirty="0" err="1"/>
                  <a:t>s.t.</a:t>
                </a:r>
                <a:r>
                  <a:rPr lang="en-US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∃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Discrete log problem: given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</a:t>
                </a:r>
                <a:r>
                  <a:rPr lang="en-US" altLang="en-US" sz="2000" dirty="0" err="1"/>
                  <a:t>s.t.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={1,…p-1} is cyclic [multiplications mod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]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/>
                  <a:t>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disc-log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sz="1800" dirty="0"/>
                  <a:t>Using the </a:t>
                </a:r>
                <a:r>
                  <a:rPr lang="en-US" altLang="en-US" sz="1800" dirty="0" err="1"/>
                  <a:t>Pohlig</a:t>
                </a:r>
                <a:r>
                  <a:rPr lang="en-US" altLang="en-US" sz="1800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Check!! 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</a:t>
                </a:r>
                <a:r>
                  <a:rPr lang="en-US" altLang="en-US" sz="1800" dirty="0">
                    <a:solidFill>
                      <a:srgbClr val="000000"/>
                    </a:solidFill>
                    <a:ea typeface="+mn-ea"/>
                  </a:rPr>
                  <a:t>, e.g., in Op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enSSL’16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for </a:t>
                </a:r>
                <a:r>
                  <a:rPr lang="en-US" altLang="en-US" sz="2000" b="1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𝟐𝐪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en-US" sz="2000" b="1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altLang="en-US" sz="2000" b="1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1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endParaRPr lang="en-US" altLang="en-US" sz="2000" b="1" dirty="0"/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l="-287" t="-1533" r="-2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כותרת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lvl="1"/>
                <a:r>
                  <a:rPr lang="en-US" sz="3600" dirty="0"/>
                  <a:t>Discrete Log Assumption</a:t>
                </a:r>
                <a:br>
                  <a:rPr lang="en-US" sz="3600" dirty="0"/>
                </a:br>
                <a:r>
                  <a:rPr lang="en-US" sz="3600" dirty="0"/>
                  <a:t>[for safe prime group: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𝟐𝐪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en-US" sz="2000" b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altLang="en-US" sz="2000" b="1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1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sz="3600" dirty="0"/>
                  <a:t>]</a:t>
                </a:r>
                <a:endParaRPr lang="he-IL" sz="3600" dirty="0"/>
              </a:p>
            </p:txBody>
          </p:sp>
        </mc:Choice>
        <mc:Fallback xmlns="">
          <p:sp>
            <p:nvSpPr>
              <p:cNvPr id="2" name="כותרת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78" t="-12598" b="-842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332462" y="1598645"/>
            <a:ext cx="8229600" cy="5908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Given PPT adversary A, and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/>
              <a:t>-bit safe prime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sz="20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37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65582" y="2399979"/>
                <a:ext cx="6552563" cy="2039533"/>
              </a:xfrm>
              <a:prstGeom prst="rect">
                <a:avLst/>
              </a:prstGeom>
              <a:solidFill>
                <a:srgbClr val="FFCCFF"/>
              </a:solidFill>
            </p:spPr>
            <p:txBody>
              <a:bodyPr wrap="non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latin typeface="Cambria Math" panose="02040503050406030204" pitchFamily="18" charset="0"/>
                        </a:rPr>
                        <m:t>Pr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←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𝐺𝑒𝑛𝑒𝑟𝑎𝑡𝑜𝑟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𝑍</m:t>
                                        </m:r>
                                      </m:e>
                                      <m:sub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  <m:sup>
                                        <m:r>
                                          <a:rPr lang="en-US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bSup>
                                  </m:e>
                                </m:d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;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groupChr>
                                  <m:groupChrPr>
                                    <m:chr m:val="←"/>
                                    <m:vertJc m:val="bot"/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groupChrPr>
                                  <m:e>
                                    <m:r>
                                      <m:rPr>
                                        <m:brk m:alnAt="2"/>
                                      </m:r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$</m:t>
                                    </m:r>
                                  </m:e>
                                </m:groupChr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</m:t>
                                </m:r>
                                <m:d>
                                  <m:d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|</m:t>
                                </m:r>
                                <m:sSup>
                                  <m:sSup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𝑔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sup>
                                </m:sSup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𝑚𝑜𝑑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𝑛𝑒𝑔𝑙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e-IL" sz="2800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582" y="2399979"/>
                <a:ext cx="6552563" cy="2039533"/>
              </a:xfrm>
              <a:prstGeom prst="rect">
                <a:avLst/>
              </a:prstGeom>
              <a:blipFill>
                <a:blip r:embed="rId4"/>
                <a:stretch>
                  <a:fillRect l="-774" r="-774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029734" y="4418075"/>
                <a:ext cx="6590266" cy="1569660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sz="2400" dirty="0"/>
                  <a:t>Comments: </a:t>
                </a:r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Similar assumptions for (some) other groups</a:t>
                </a:r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Knowing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/>
                  <a:t>, it is easy to find a generator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n-US" sz="2400" b="0" dirty="0"/>
              </a:p>
              <a:p>
                <a:pPr marL="342900" indent="-342900">
                  <a:buAutoNum type="arabicPeriod"/>
                </a:pPr>
                <a:r>
                  <a:rPr lang="en-US" sz="2400" dirty="0"/>
                  <a:t>Any generator (primitive element) will do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734" y="4418075"/>
                <a:ext cx="6590266" cy="1569660"/>
              </a:xfrm>
              <a:prstGeom prst="rect">
                <a:avLst/>
              </a:prstGeom>
              <a:blipFill>
                <a:blip r:embed="rId5"/>
                <a:stretch>
                  <a:fillRect l="-1480" t="-2724" r="-463" b="-8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445591" y="1062363"/>
                <a:ext cx="8229600" cy="241342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600" dirty="0"/>
                  <a:t>Simplified Discrete Exponentiation Key Exchange</a:t>
                </a:r>
              </a:p>
              <a:p>
                <a:pPr eaLnBrk="1" hangingPunct="1"/>
                <a:r>
                  <a:rPr lang="en-US" altLang="en-US" sz="2600" dirty="0"/>
                  <a:t>Agree on a random safe prime </a:t>
                </a:r>
                <a:r>
                  <a:rPr lang="en-US" altLang="en-US" sz="2600" i="1" dirty="0"/>
                  <a:t>p </a:t>
                </a:r>
              </a:p>
              <a:p>
                <a:pPr lvl="1" eaLnBrk="1" hangingPunct="1"/>
                <a:r>
                  <a:rPr lang="en-US" altLang="en-US" sz="2200" i="1" dirty="0"/>
                  <a:t>A</a:t>
                </a:r>
                <a:r>
                  <a:rPr lang="en-US" altLang="en-US" sz="2200" dirty="0"/>
                  <a:t>nd generator </a:t>
                </a:r>
                <a:r>
                  <a:rPr lang="en-US" altLang="en-US" sz="2200" i="1" dirty="0"/>
                  <a:t>g </a:t>
                </a:r>
                <a:r>
                  <a:rPr lang="en-US" altLang="en-US" sz="2200" dirty="0"/>
                  <a:t>for the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 </a:t>
                </a:r>
                <a:endParaRPr lang="en-US" altLang="en-US" sz="2200" i="1" dirty="0"/>
              </a:p>
              <a:p>
                <a:pPr eaLnBrk="1" hangingPunct="1"/>
                <a:r>
                  <a:rPr lang="en-US" altLang="en-US" sz="2600" dirty="0"/>
                  <a:t>Alice: secret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/>
                  <a:t>, </a:t>
                </a:r>
                <a:r>
                  <a:rPr lang="en-US" altLang="en-US" sz="2600" dirty="0"/>
                  <a:t>public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6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i="1" baseline="30000" dirty="0" err="1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600" dirty="0"/>
                  <a:t>Bob: secret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/>
                  <a:t>, </a:t>
                </a:r>
                <a:r>
                  <a:rPr lang="en-US" altLang="en-US" sz="2600" dirty="0"/>
                  <a:t>public key 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26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26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</a:p>
              <a:p>
                <a:pPr eaLnBrk="1" hangingPunct="1"/>
                <a:r>
                  <a:rPr lang="en-US" altLang="en-US" sz="2600" dirty="0"/>
                  <a:t>To set up a shared key </a:t>
                </a:r>
                <a:r>
                  <a:rPr lang="en-US" altLang="en-US" sz="2600" i="1" dirty="0"/>
                  <a:t>:</a:t>
                </a:r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5591" y="1062363"/>
                <a:ext cx="8229600" cy="2413426"/>
              </a:xfrm>
              <a:blipFill>
                <a:blip r:embed="rId3"/>
                <a:stretch>
                  <a:fillRect l="-296" t="-2273"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641170" y="4091734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845461" y="4091734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239013" y="4091734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857070" y="4415585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902788" y="4070647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846206" y="48920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589131" y="4492698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395961" y="3884405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841534" y="3840741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32" y="4477651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145" y="4555601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465954" y="743639"/>
                <a:ext cx="2377959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954" y="743639"/>
                <a:ext cx="2377959" cy="390748"/>
              </a:xfrm>
              <a:prstGeom prst="rect">
                <a:avLst/>
              </a:prstGeom>
              <a:blipFill>
                <a:blip r:embed="rId6"/>
                <a:stretch>
                  <a:fillRect l="-2308" t="-9375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955292" y="416525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92894" y="4186269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059936" y="5083534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936" y="5083534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2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/>
              <a:t>Caution: Authenticate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4114800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Diffie-Hellman key exchange is only secure using the authentic public keys</a:t>
            </a:r>
          </a:p>
          <a:p>
            <a:pPr lvl="1" eaLnBrk="1" hangingPunct="1"/>
            <a:r>
              <a:rPr lang="en-US" altLang="en-US" sz="2400" dirty="0"/>
              <a:t>Or (equivalently): against eavesdropper</a:t>
            </a:r>
          </a:p>
          <a:p>
            <a:pPr eaLnBrk="1" hangingPunct="1"/>
            <a:r>
              <a:rPr lang="en-US" altLang="en-US" sz="2800" dirty="0"/>
              <a:t>If Bob simply receives Alice’s public key, [DH] is vulnerable to `Man in the Middle` attack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555" y="3430095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Our Focus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dirty="0"/>
              <a:t>A brief overview of mainly modular arithmetic.</a:t>
            </a:r>
          </a:p>
          <a:p>
            <a:pPr lvl="1"/>
            <a:r>
              <a:rPr lang="en-US" dirty="0"/>
              <a:t>The minimalist set we need in topics covered in this course.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4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33D8B87-A759-2F4D-B7AF-8DB844613FC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223021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40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p:sp>
        <p:nvSpPr>
          <p:cNvPr id="153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7338" y="965200"/>
            <a:ext cx="8588375" cy="2374346"/>
          </a:xfrm>
        </p:spPr>
        <p:txBody>
          <a:bodyPr/>
          <a:lstStyle/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Assume authenticated communication</a:t>
            </a:r>
            <a:r>
              <a:rPr lang="en-US" altLang="en-US" sz="1900" dirty="0"/>
              <a:t> </a:t>
            </a:r>
          </a:p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Based on Computational Discrete Log Assumption </a:t>
            </a:r>
          </a:p>
          <a:p>
            <a:pPr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100" dirty="0"/>
              <a:t>But DH requires stronger assumption than Disc-Log: </a:t>
            </a:r>
          </a:p>
          <a:p>
            <a:pPr marL="742950" lvl="1" indent="-285750" eaLnBrk="1" hangingPunct="1">
              <a:lnSpc>
                <a:spcPct val="105000"/>
              </a:lnSpc>
              <a:spcAft>
                <a:spcPct val="5000"/>
              </a:spcAft>
            </a:pPr>
            <a:r>
              <a:rPr lang="en-US" altLang="en-US" sz="2000" dirty="0"/>
              <a:t>Maybe from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 </a:t>
            </a:r>
            <a:r>
              <a:rPr lang="en-US" altLang="en-US" sz="2000" dirty="0">
                <a:solidFill>
                  <a:srgbClr val="FF00FF"/>
                </a:solidFill>
              </a:rPr>
              <a:t>and</a:t>
            </a:r>
            <a:r>
              <a:rPr lang="en-US" altLang="en-US" sz="2000" dirty="0">
                <a:solidFill>
                  <a:srgbClr val="0000FF"/>
                </a:solidFill>
              </a:rPr>
              <a:t>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  <a:r>
              <a:rPr lang="en-US" altLang="en-US" sz="2000" i="1" dirty="0"/>
              <a:t>, a</a:t>
            </a:r>
            <a:r>
              <a:rPr lang="en-US" altLang="en-US" sz="2000" dirty="0"/>
              <a:t>dversary can compute </a:t>
            </a:r>
            <a:br>
              <a:rPr lang="en-US" altLang="en-US" sz="2000" dirty="0"/>
            </a:b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2400" i="1" baseline="300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(without knowing/learning </a:t>
            </a:r>
            <a:r>
              <a:rPr lang="en-US" altLang="en-US" sz="2000" i="1" dirty="0" err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a,b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dirty="0"/>
              <a:t>or</a:t>
            </a:r>
            <a:r>
              <a:rPr lang="en-US" altLang="en-US" sz="2000" i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ab</a:t>
            </a:r>
            <a:r>
              <a:rPr lang="en-US" altLang="en-US" sz="2000" dirty="0"/>
              <a:t>)? </a:t>
            </a:r>
          </a:p>
        </p:txBody>
      </p:sp>
      <p:sp>
        <p:nvSpPr>
          <p:cNvPr id="15367" name="Oval 4"/>
          <p:cNvSpPr>
            <a:spLocks noChangeArrowheads="1"/>
          </p:cNvSpPr>
          <p:nvPr/>
        </p:nvSpPr>
        <p:spPr bwMode="auto">
          <a:xfrm>
            <a:off x="1457993" y="4103133"/>
            <a:ext cx="1395413" cy="10350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Times New Roman" pitchFamily="18" charset="0"/>
                <a:cs typeface="Times New Roman" pitchFamily="18" charset="0"/>
              </a:rPr>
              <a:t>Alice</a:t>
            </a:r>
          </a:p>
        </p:txBody>
      </p:sp>
      <p:sp>
        <p:nvSpPr>
          <p:cNvPr id="15368" name="Oval 5"/>
          <p:cNvSpPr>
            <a:spLocks noChangeArrowheads="1"/>
          </p:cNvSpPr>
          <p:nvPr/>
        </p:nvSpPr>
        <p:spPr bwMode="auto">
          <a:xfrm>
            <a:off x="6137943" y="4103133"/>
            <a:ext cx="1395413" cy="10350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Times New Roman" pitchFamily="18" charset="0"/>
                <a:cs typeface="Times New Roman" pitchFamily="18" charset="0"/>
              </a:rPr>
              <a:t>Bob</a:t>
            </a:r>
          </a:p>
        </p:txBody>
      </p:sp>
      <p:sp>
        <p:nvSpPr>
          <p:cNvPr id="15369" name="Line 6"/>
          <p:cNvSpPr>
            <a:spLocks noChangeShapeType="1"/>
          </p:cNvSpPr>
          <p:nvPr/>
        </p:nvSpPr>
        <p:spPr bwMode="auto">
          <a:xfrm>
            <a:off x="2853406" y="4373008"/>
            <a:ext cx="3284537" cy="0"/>
          </a:xfrm>
          <a:prstGeom prst="line">
            <a:avLst/>
          </a:prstGeom>
          <a:noFill/>
          <a:ln w="9525">
            <a:solidFill>
              <a:srgbClr val="008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0" name="Text Box 7"/>
          <p:cNvSpPr txBox="1">
            <a:spLocks noChangeArrowheads="1"/>
          </p:cNvSpPr>
          <p:nvPr/>
        </p:nvSpPr>
        <p:spPr bwMode="auto">
          <a:xfrm>
            <a:off x="3663031" y="3915808"/>
            <a:ext cx="1784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2400" i="1" baseline="-2500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=g</a:t>
            </a:r>
            <a:r>
              <a:rPr lang="en-US" altLang="en-US" sz="2400" i="1" baseline="30000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2400" i="1">
                <a:solidFill>
                  <a:srgbClr val="008080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5371" name="Line 8"/>
          <p:cNvSpPr>
            <a:spLocks noChangeShapeType="1"/>
          </p:cNvSpPr>
          <p:nvPr/>
        </p:nvSpPr>
        <p:spPr bwMode="auto">
          <a:xfrm flipH="1">
            <a:off x="2853406" y="4777821"/>
            <a:ext cx="3284537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2" name="Text Box 9"/>
          <p:cNvSpPr txBox="1">
            <a:spLocks noChangeArrowheads="1"/>
          </p:cNvSpPr>
          <p:nvPr/>
        </p:nvSpPr>
        <p:spPr bwMode="auto">
          <a:xfrm>
            <a:off x="3842418" y="4373008"/>
            <a:ext cx="1784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2400" i="1" baseline="-2500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=g</a:t>
            </a:r>
            <a:r>
              <a:rPr lang="en-US" altLang="en-US" sz="2400" i="1" baseline="3000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2400" i="1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Computational DH (CDH) Assumption</a:t>
            </a:r>
            <a:br>
              <a:rPr lang="en-US" sz="3200" dirty="0"/>
            </a:br>
            <a:r>
              <a:rPr lang="en-US" sz="3200" dirty="0"/>
              <a:t>[for safe prime group] </a:t>
            </a:r>
            <a:endParaRPr lang="he-IL" sz="320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457200" y="1398726"/>
            <a:ext cx="8229600" cy="5908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Given PPT adversary A: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sz="20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41</a:t>
            </a:fld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32462" y="1989557"/>
                <a:ext cx="7968079" cy="2266005"/>
              </a:xfrm>
              <a:prstGeom prst="rect">
                <a:avLst/>
              </a:prstGeom>
              <a:solidFill>
                <a:srgbClr val="FFCCFF"/>
              </a:solidFill>
            </p:spPr>
            <p:txBody>
              <a:bodyPr wrap="non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latin typeface="Cambria Math" panose="02040503050406030204" pitchFamily="18" charset="0"/>
                        </a:rPr>
                        <m:t>Pr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𝑝𝑟𝑖𝑚𝑒𝑠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. 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=2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+1;</m:t>
                              </m:r>
                            </m:e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𝐺𝑒𝑛𝑒𝑟𝑎𝑡𝑜𝑟</m:t>
                              </m:r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</m:e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←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1…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m:rPr>
                                  <m:nor/>
                                </m:rPr>
                                <a:rPr lang="en-US" sz="2800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𝑚𝑜𝑑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</m:eqAr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⁡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𝑛𝑒𝑔𝑙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he-IL" sz="2800" dirty="0"/>
              </a:p>
              <a:p>
                <a:endParaRPr lang="he-IL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62" y="1989557"/>
                <a:ext cx="7968079" cy="2266005"/>
              </a:xfrm>
              <a:prstGeom prst="rect">
                <a:avLst/>
              </a:prstGeom>
              <a:blipFill>
                <a:blip r:embed="rId2"/>
                <a:stretch>
                  <a:fillRect l="-637" r="-318" b="-2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מציין מיקום תוכן 2"/>
              <p:cNvSpPr txBox="1">
                <a:spLocks/>
              </p:cNvSpPr>
              <p:nvPr/>
            </p:nvSpPr>
            <p:spPr bwMode="auto">
              <a:xfrm>
                <a:off x="457200" y="4542582"/>
                <a:ext cx="8229600" cy="5908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400" kern="0" dirty="0"/>
                  <a:t>as key?</a:t>
                </a:r>
                <a:br>
                  <a:rPr lang="en-US" kern="0" dirty="0"/>
                </a:br>
                <a:endParaRPr lang="en-US" sz="2000" kern="0" dirty="0"/>
              </a:p>
            </p:txBody>
          </p:sp>
        </mc:Choice>
        <mc:Fallback xmlns="">
          <p:sp>
            <p:nvSpPr>
              <p:cNvPr id="8" name="מציין מיקום תוכן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4542582"/>
                <a:ext cx="8229600" cy="590832"/>
              </a:xfrm>
              <a:prstGeom prst="rect">
                <a:avLst/>
              </a:prstGeom>
              <a:blipFill>
                <a:blip r:embed="rId3"/>
                <a:stretch>
                  <a:fillRect l="-1235" t="-6250" b="-208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מציין מיקום תוכן 2"/>
              <p:cNvSpPr txBox="1">
                <a:spLocks/>
              </p:cNvSpPr>
              <p:nvPr/>
            </p:nvSpPr>
            <p:spPr bwMode="auto">
              <a:xfrm>
                <a:off x="457200" y="5222381"/>
                <a:ext cx="8229600" cy="5908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69925" indent="-3254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600">
                    <a:solidFill>
                      <a:schemeClr val="tx1"/>
                    </a:solidFill>
                    <a:latin typeface="+mn-lt"/>
                    <a:cs typeface="+mn-cs"/>
                  </a:defRPr>
                </a:lvl2pPr>
                <a:lvl3pPr marL="1022350" indent="-350838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200">
                    <a:solidFill>
                      <a:schemeClr val="tx1"/>
                    </a:solidFill>
                    <a:latin typeface="+mn-lt"/>
                    <a:cs typeface="+mn-cs"/>
                  </a:defRPr>
                </a:lvl3pPr>
                <a:lvl4pPr marL="1339850" indent="-3159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4pPr>
                <a:lvl5pPr marL="1681163" indent="-33972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5pPr>
                <a:lvl6pPr marL="21383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6pPr>
                <a:lvl7pPr marL="25955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7pPr>
                <a:lvl8pPr marL="30527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8pPr>
                <a:lvl9pPr marL="3509963" indent="-339725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400" kern="0" dirty="0">
                    <a:solidFill>
                      <a:srgbClr val="FF0000"/>
                    </a:solidFill>
                  </a:rPr>
                  <a:t> is easy?</a:t>
                </a:r>
                <a:br>
                  <a:rPr lang="en-US" kern="0" dirty="0"/>
                </a:br>
                <a:br>
                  <a:rPr lang="en-US" kern="0" dirty="0"/>
                </a:br>
                <a:endParaRPr lang="en-US" sz="2000" kern="0" dirty="0"/>
              </a:p>
            </p:txBody>
          </p:sp>
        </mc:Choice>
        <mc:Fallback xmlns="">
          <p:sp>
            <p:nvSpPr>
              <p:cNvPr id="9" name="מציין מיקום תוכן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5222381"/>
                <a:ext cx="8229600" cy="590832"/>
              </a:xfrm>
              <a:prstGeom prst="rect">
                <a:avLst/>
              </a:prstGeom>
              <a:blipFill>
                <a:blip r:embed="rId4"/>
                <a:stretch>
                  <a:fillRect l="-1235" t="-6383" b="-212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252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Consider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600" dirty="0"/>
                  <a:t>(multiplicative group for (safe) prime </a:t>
                </a:r>
                <a14:m>
                  <m:oMath xmlns:m="http://schemas.openxmlformats.org/officeDocument/2006/math">
                    <m:r>
                      <a:rPr lang="en-US" altLang="en-US" sz="26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600" dirty="0"/>
                  <a:t>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Can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6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dirty="0"/>
                  <a:t>,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600" dirty="0"/>
                  <a:t> expose </a:t>
                </a:r>
                <a:r>
                  <a:rPr lang="en-US" altLang="en-US" sz="2600" i="1" dirty="0"/>
                  <a:t>something</a:t>
                </a:r>
                <a:r>
                  <a:rPr lang="en-US" altLang="en-US" sz="2600" dirty="0"/>
                  <a:t> about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dirty="0"/>
                  <a:t>?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Bad news: 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4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4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4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Specifically: if it is quadratic-residue: </a:t>
                </a:r>
                <a:r>
                  <a:rPr lang="en-US" alt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x=</a:t>
                </a:r>
                <a:r>
                  <a:rPr lang="en-US" altLang="en-US" sz="20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0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p= y</a:t>
                </a:r>
                <a:r>
                  <a:rPr lang="en-US" altLang="en-US" sz="20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altLang="en-US" sz="20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0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endParaRPr lang="en-US" altLang="en-US" sz="22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Euler showed this holds if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US" altLang="en-US" sz="2400" i="1" baseline="30000" dirty="0">
                    <a:latin typeface="Times New Roman" pitchFamily="18" charset="0"/>
                    <a:cs typeface="Times New Roman" pitchFamily="18" charset="0"/>
                  </a:rPr>
                  <a:t>(p-1)/2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 =1 mod p </a:t>
                </a:r>
                <a:endParaRPr lang="en-US" altLang="en-US" sz="2200" dirty="0"/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Details in textbook</a:t>
                </a:r>
                <a:endParaRPr lang="en-US" altLang="en-US" sz="14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Good news: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Many of the bits were shown to be as secure as the whole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Also, there are other groups (e.g., </a:t>
                </a:r>
                <a:r>
                  <a:rPr lang="en-US" altLang="en-US" sz="2200" dirty="0" err="1"/>
                  <a:t>Schnorr’s</a:t>
                </a:r>
                <a:r>
                  <a:rPr lang="en-US" altLang="en-US" sz="2200" dirty="0"/>
                  <a:t>), were testing for QR appears to be a hard problem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So…how to use DH ‘securely’? </a:t>
                </a:r>
                <a:endParaRPr lang="en-US" altLang="en-US" sz="1800" dirty="0"/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  <a:blipFill>
                <a:blip r:embed="rId3"/>
                <a:stretch>
                  <a:fillRect l="-367" t="-1824" b="-226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43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Adversary may compute </a:t>
                </a:r>
                <a:r>
                  <a:rPr lang="en-US" altLang="en-US" sz="2600" i="1" dirty="0"/>
                  <a:t>some </a:t>
                </a:r>
                <a:r>
                  <a:rPr lang="en-US" altLang="en-US" sz="2600" dirty="0"/>
                  <a:t>bits over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endParaRPr lang="en-US" altLang="en-US" sz="26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So…how to use DH ‘securely’? Two options!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Option 1: Use DH but with a `stronger’ group, e.g., </a:t>
                </a:r>
                <a:r>
                  <a:rPr lang="en-US" altLang="en-US" sz="2600" dirty="0" err="1"/>
                  <a:t>Schnorr’s</a:t>
                </a:r>
                <a:r>
                  <a:rPr lang="en-US" altLang="en-US" sz="2600" dirty="0"/>
                  <a:t> - </a:t>
                </a:r>
                <a:r>
                  <a:rPr lang="en-US" altLang="en-US" sz="2600" b="1" dirty="0"/>
                  <a:t>not</a:t>
                </a:r>
                <a:r>
                  <a:rPr lang="en-US" altLang="en-US" sz="26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600" dirty="0"/>
                  <a:t> (mod safe-prime </a:t>
                </a:r>
                <a14:m>
                  <m:oMath xmlns:m="http://schemas.openxmlformats.org/officeDocument/2006/math">
                    <m:r>
                      <a:rPr lang="en-US" altLang="en-US" sz="2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600" dirty="0"/>
                  <a:t>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The (stronger) </a:t>
                </a:r>
                <a:r>
                  <a:rPr lang="en-US" altLang="en-US" sz="2200" b="1" dirty="0"/>
                  <a:t>Decisional DH (DDH) Assumption: </a:t>
                </a:r>
                <a:br>
                  <a:rPr lang="en-US" altLang="en-US" sz="2200" b="1" dirty="0"/>
                </a:br>
                <a:r>
                  <a:rPr lang="en-US" altLang="en-US" sz="2200" dirty="0"/>
                  <a:t>adversary can’t </a:t>
                </a:r>
                <a:r>
                  <a:rPr lang="en-US" altLang="en-US" sz="2200" b="1" dirty="0"/>
                  <a:t>distinguish</a:t>
                </a:r>
                <a:r>
                  <a:rPr lang="en-US" altLang="en-US" sz="22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2200" dirty="0"/>
                  <a:t> </a:t>
                </a:r>
                <a:br>
                  <a:rPr lang="en-US" altLang="en-US" sz="2200" dirty="0"/>
                </a:br>
                <a:r>
                  <a:rPr lang="en-US" altLang="en-US" sz="2200" dirty="0"/>
                  <a:t>and </a:t>
                </a:r>
                <a14:m>
                  <m:oMath xmlns:m="http://schemas.openxmlformats.org/officeDocument/2006/math">
                    <m:r>
                      <a:rPr lang="en-US" altLang="en-US" sz="22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2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2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2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22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2200" dirty="0"/>
                  <a:t> , for random 𝑎, 𝑏, 𝑐.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Option 2: use DH with safe prime </a:t>
                </a:r>
                <a:r>
                  <a:rPr lang="en-US" altLang="en-US" sz="28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600" dirty="0"/>
                  <a:t>but use a </a:t>
                </a:r>
                <a:r>
                  <a:rPr lang="en-US" altLang="en-US" sz="2600" b="1" dirty="0"/>
                  <a:t>key derivation function (KDF) </a:t>
                </a:r>
                <a:r>
                  <a:rPr lang="en-US" altLang="en-US" sz="2600" dirty="0"/>
                  <a:t>to derive a secure shared key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Applied crypto mostly uses KDF… and we too </a:t>
                </a:r>
                <a:r>
                  <a:rPr lang="en-US" altLang="en-US" sz="2600" dirty="0">
                    <a:sym typeface="Wingdings" panose="05000000000000000000" pitchFamily="2" charset="2"/>
                  </a:rPr>
                  <a:t> </a:t>
                </a:r>
                <a:endParaRPr lang="en-US" altLang="en-US" sz="2600" dirty="0"/>
              </a:p>
              <a:p>
                <a:pPr lvl="2" eaLnBrk="1" hangingPunct="1">
                  <a:lnSpc>
                    <a:spcPct val="90000"/>
                  </a:lnSpc>
                </a:pPr>
                <a:endParaRPr lang="en-US" altLang="en-US" sz="1800" dirty="0"/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2100" y="879475"/>
                <a:ext cx="8305800" cy="4006850"/>
              </a:xfrm>
              <a:blipFill>
                <a:blip r:embed="rId3"/>
                <a:stretch>
                  <a:fillRect l="-459" t="-2532" b="-1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44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733814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‘securely’: CDH+KDF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With CDH, adversary may be able to compute some </a:t>
                </a:r>
                <a:r>
                  <a:rPr lang="en-US" altLang="en-US" sz="2600" i="1" dirty="0"/>
                  <a:t>partial</a:t>
                </a:r>
                <a:r>
                  <a:rPr lang="en-US" altLang="en-US" sz="2600" dirty="0"/>
                  <a:t> information about </a:t>
                </a:r>
                <a:r>
                  <a:rPr lang="en-US" altLang="en-US" sz="26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6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ba</a:t>
                </a:r>
                <a:r>
                  <a:rPr lang="en-US" altLang="en-US" sz="26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6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600" dirty="0"/>
                  <a:t>…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But ‘most bits are random’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600" dirty="0"/>
                  <a:t>Solution: </a:t>
                </a:r>
                <a:r>
                  <a:rPr lang="en-US" altLang="en-US" sz="2600" b="1" dirty="0"/>
                  <a:t>Key Derivation Function (KDF)</a:t>
                </a:r>
                <a:endParaRPr lang="en-US" altLang="en-US" sz="26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/>
                  <a:t>Two variants: random-keyed and </a:t>
                </a:r>
                <a:r>
                  <a:rPr lang="en-US" altLang="en-US" sz="2200" dirty="0" err="1"/>
                  <a:t>unkeyed</a:t>
                </a:r>
                <a:r>
                  <a:rPr lang="en-US" altLang="en-US" sz="2200" dirty="0"/>
                  <a:t> (deterministic)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Randomized - KDF: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𝐾𝐷𝐹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400" i="1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2400" dirty="0"/>
                  <a:t> where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KDF</a:t>
                </a:r>
                <a:r>
                  <a:rPr lang="en-US" altLang="en-US" sz="2400" dirty="0"/>
                  <a:t> is a key derivation function and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altLang="en-US" sz="2400" dirty="0"/>
                  <a:t> is public random (‘salt’)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u="sng" dirty="0"/>
                  <a:t>Deterministic - crypto-hash: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24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2400" dirty="0"/>
                  <a:t> where </a:t>
                </a:r>
                <a:r>
                  <a:rPr lang="en-US" altLang="en-US" sz="2400" i="1" dirty="0">
                    <a:latin typeface="Times New Roman" pitchFamily="18" charset="0"/>
                    <a:cs typeface="Times New Roman" pitchFamily="18" charset="0"/>
                  </a:rPr>
                  <a:t>h</a:t>
                </a:r>
                <a:r>
                  <a:rPr lang="en-US" altLang="en-US" sz="2400" dirty="0"/>
                  <a:t> is </a:t>
                </a:r>
                <a:r>
                  <a:rPr lang="en-US" altLang="en-US" sz="2400" u="sng" dirty="0"/>
                  <a:t>randomness-extracting crypto-hash</a:t>
                </a:r>
                <a:r>
                  <a:rPr lang="en-US" altLang="en-US" sz="2400" dirty="0"/>
                  <a:t>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No need in salt, but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provably-secure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Question: isn’t (every) PRF a KDF? </a:t>
                </a:r>
                <a:r>
                  <a:rPr lang="en-US" altLang="en-US" sz="1800" dirty="0">
                    <a:solidFill>
                      <a:srgbClr val="FF0000"/>
                    </a:solidFill>
                  </a:rPr>
                  <a:t>[not that easy </a:t>
                </a:r>
                <a:r>
                  <a:rPr lang="en-US" altLang="en-US" sz="1800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 ]</a:t>
                </a:r>
                <a:r>
                  <a:rPr lang="en-US" altLang="en-US" sz="1800" dirty="0">
                    <a:solidFill>
                      <a:srgbClr val="FF0000"/>
                    </a:solidFill>
                  </a:rPr>
                  <a:t> 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1800" dirty="0">
                    <a:solidFill>
                      <a:srgbClr val="FF0000"/>
                    </a:solidFill>
                  </a:rPr>
                  <a:t>Note: definition of KDF isn’t trivial</a:t>
                </a:r>
                <a:endParaRPr lang="en-US" altLang="en-US" sz="2000" dirty="0"/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0224" y="1069480"/>
                <a:ext cx="8406575" cy="4967426"/>
              </a:xfrm>
              <a:blipFill>
                <a:blip r:embed="rId3"/>
                <a:stretch>
                  <a:fillRect l="-363" t="-1963" r="-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319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3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3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Resilience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839461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23935"/>
            <a:ext cx="8297862" cy="626838"/>
          </a:xfrm>
        </p:spPr>
        <p:txBody>
          <a:bodyPr/>
          <a:lstStyle/>
          <a:p>
            <a:r>
              <a:rPr lang="en-US" dirty="0"/>
              <a:t>Authenticated DH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814908"/>
                <a:ext cx="8229600" cy="5218144"/>
              </a:xfrm>
            </p:spPr>
            <p:txBody>
              <a:bodyPr/>
              <a:lstStyle/>
              <a:p>
                <a:r>
                  <a:rPr lang="en-US" dirty="0"/>
                  <a:t>Recall: DH is not secure against MitM attacker</a:t>
                </a:r>
              </a:p>
              <a:p>
                <a:r>
                  <a:rPr lang="en-US" dirty="0">
                    <a:solidFill>
                      <a:srgbClr val="0000FF"/>
                    </a:solidFill>
                  </a:rPr>
                  <a:t>Use DH for </a:t>
                </a:r>
                <a:r>
                  <a:rPr lang="en-US" b="1" dirty="0">
                    <a:solidFill>
                      <a:srgbClr val="0000FF"/>
                    </a:solidFill>
                  </a:rPr>
                  <a:t>resiliency to key exposure</a:t>
                </a:r>
              </a:p>
              <a:p>
                <a:pPr lvl="1"/>
                <a:r>
                  <a:rPr lang="en-US" dirty="0"/>
                  <a:t>Do authenticated DH periodically</a:t>
                </a:r>
              </a:p>
              <a:p>
                <a:pPr lvl="1"/>
                <a:r>
                  <a:rPr lang="en-US" dirty="0"/>
                  <a:t>Use derived key for confidentiality, authentication</a:t>
                </a:r>
              </a:p>
              <a:p>
                <a:pPr lvl="2"/>
                <a:r>
                  <a:rPr lang="en-US" dirty="0"/>
                  <a:t>Some protocols use key to authenticate next exchange</a:t>
                </a:r>
              </a:p>
              <a:p>
                <a:pPr lvl="1"/>
                <a:r>
                  <a:rPr lang="en-US" dirty="0">
                    <a:solidFill>
                      <a:schemeClr val="accent2"/>
                    </a:solidFill>
                    <a:sym typeface="Wingdings" panose="05000000000000000000" pitchFamily="2" charset="2"/>
                  </a:rPr>
                  <a:t> </a:t>
                </a:r>
                <a:r>
                  <a:rPr lang="en-US" dirty="0">
                    <a:solidFill>
                      <a:schemeClr val="accent2"/>
                    </a:solidFill>
                  </a:rPr>
                  <a:t>Perfect Forward Secrecy (PFS)</a:t>
                </a:r>
                <a:r>
                  <a:rPr lang="en-US" dirty="0"/>
                  <a:t>:</a:t>
                </a:r>
              </a:p>
              <a:p>
                <a:pPr lvl="2"/>
                <a:r>
                  <a:rPr lang="en-US" dirty="0"/>
                  <a:t>Confidentiality of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is resilient to exposure of all keys, except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 err="1"/>
                  <a:t>-th</a:t>
                </a:r>
                <a:r>
                  <a:rPr lang="en-US" dirty="0"/>
                  <a:t> session key, </a:t>
                </a:r>
                <a:r>
                  <a:rPr lang="en-US" u="sng" dirty="0"/>
                  <a:t>after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u="sng" dirty="0"/>
                  <a:t> ended</a:t>
                </a:r>
                <a:endParaRPr lang="en-US" dirty="0"/>
              </a:p>
            </p:txBody>
          </p:sp>
        </mc:Choice>
        <mc:Fallback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814908"/>
                <a:ext cx="8229600" cy="5218144"/>
              </a:xfrm>
              <a:blipFill>
                <a:blip r:embed="rId2"/>
                <a:stretch>
                  <a:fillRect l="-616" t="-1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39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05232"/>
            <a:ext cx="8387509" cy="698687"/>
          </a:xfrm>
        </p:spPr>
        <p:txBody>
          <a:bodyPr/>
          <a:lstStyle/>
          <a:p>
            <a:r>
              <a:rPr lang="en-US" dirty="0"/>
              <a:t>Authenticated DH: using KDF/PRF</a:t>
            </a:r>
            <a:r>
              <a:rPr lang="en-US" sz="1600" dirty="0"/>
              <a:t> </a:t>
            </a:r>
            <a:r>
              <a:rPr lang="en-US" sz="1800" dirty="0"/>
              <a:t>[TLS]</a:t>
            </a:r>
            <a:endParaRPr 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289027" y="788473"/>
                <a:ext cx="8739225" cy="3272075"/>
              </a:xfrm>
            </p:spPr>
            <p:txBody>
              <a:bodyPr/>
              <a:lstStyle/>
              <a:p>
                <a:r>
                  <a:rPr lang="en-US" altLang="en-US" sz="2800" dirty="0"/>
                  <a:t>Assume </a:t>
                </a:r>
                <a14:m>
                  <m:oMath xmlns:m="http://schemas.openxmlformats.org/officeDocument/2006/math">
                    <m:r>
                      <a:rPr lang="en-US" altLang="en-US" sz="2800" b="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800" dirty="0"/>
                  <a:t> which is </a:t>
                </a:r>
                <a:r>
                  <a:rPr lang="en-US" altLang="en-US" sz="2800" u="sng" dirty="0"/>
                  <a:t>both</a:t>
                </a:r>
                <a:r>
                  <a:rPr lang="en-US" altLang="en-US" sz="2800" dirty="0"/>
                  <a:t> a PRF and a KDF</a:t>
                </a:r>
              </a:p>
              <a:p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𝑀𝐾</m:t>
                    </m:r>
                  </m:oMath>
                </a14:m>
                <a:r>
                  <a:rPr lang="en-US" altLang="en-US" sz="2400" dirty="0">
                    <a:sym typeface="Wingdings" panose="05000000000000000000" pitchFamily="2" charset="2"/>
                  </a:rPr>
                  <a:t> is secret + </a:t>
                </a:r>
                <a14:m>
                  <m:oMath xmlns:m="http://schemas.openxmlformats.org/officeDocument/2006/math">
                    <m:r>
                      <a:rPr lang="en-US" altLang="en-US" sz="2400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400" dirty="0"/>
                  <a:t> is PRF (&amp; MAC)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authentication </a:t>
                </a:r>
              </a:p>
              <a:p>
                <a:pPr lvl="1"/>
                <a:r>
                  <a:rPr lang="en-US" altLang="en-US" sz="2000" dirty="0">
                    <a:cs typeface="Times New Roman" pitchFamily="18" charset="0"/>
                  </a:rPr>
                  <a:t>And, assuming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𝑀𝐾</m:t>
                    </m:r>
                  </m:oMath>
                </a14:m>
                <a:r>
                  <a:rPr lang="en-US" altLang="en-US" sz="2000" dirty="0">
                    <a:cs typeface="Times New Roman" pitchFamily="18" charset="0"/>
                  </a:rPr>
                  <a:t> is secret, session keys are secure – even if disc-log would be easy (quantum computers or math breakthrough)</a:t>
                </a:r>
              </a:p>
              <a:p>
                <a:r>
                  <a:rPr lang="en-US" altLang="en-US" sz="2400" dirty="0"/>
                  <a:t>Assuming CDH and that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itchFamily="18" charset="0"/>
                      </a:rPr>
                      <m:t>𝑓</m:t>
                    </m:r>
                  </m:oMath>
                </a14:m>
                <a:r>
                  <a:rPr lang="en-US" altLang="en-US" sz="2400" dirty="0">
                    <a:solidFill>
                      <a:srgbClr val="000000"/>
                    </a:solidFill>
                  </a:rPr>
                  <a:t> is </a:t>
                </a:r>
                <a:r>
                  <a:rPr lang="en-US" altLang="en-US" sz="2400" b="1" dirty="0">
                    <a:solidFill>
                      <a:srgbClr val="000000"/>
                    </a:solidFill>
                  </a:rPr>
                  <a:t>KDF</a:t>
                </a:r>
                <a:r>
                  <a:rPr lang="en-US" altLang="en-US" sz="2400" dirty="0"/>
                  <a:t>: secure if MK exposed</a:t>
                </a:r>
              </a:p>
              <a:p>
                <a:pPr lvl="1"/>
                <a:r>
                  <a:rPr lang="en-US" altLang="en-US" sz="2000" dirty="0">
                    <a:cs typeface="Times New Roman" pitchFamily="18" charset="0"/>
                  </a:rPr>
                  <a:t>Since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most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US" altLang="en-US" sz="2000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  <m:t>𝑔</m:t>
                        </m:r>
                      </m:e>
                      <m:sup>
                        <m:sSub>
                          <m:sSubPr>
                            <m:ctrlP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en-US" sz="2000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Times New Roman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 are secret</a:t>
                </a:r>
              </a:p>
              <a:p>
                <a:pPr lvl="1"/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Against eavesdropping adv. or if MK-exposed only after session ends.</a:t>
                </a:r>
              </a:p>
              <a:p>
                <a:pPr lvl="1"/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Perfect forward secrecy (PFS) !</a:t>
                </a:r>
                <a:endParaRPr lang="en-US" altLang="en-US" sz="2400" dirty="0"/>
              </a:p>
            </p:txBody>
          </p:sp>
        </mc:Choice>
        <mc:Fallback xmlns=""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9027" y="788473"/>
                <a:ext cx="8739225" cy="3272075"/>
              </a:xfrm>
              <a:blipFill>
                <a:blip r:embed="rId3"/>
                <a:stretch>
                  <a:fillRect l="-435" t="-1544" r="-435" b="-7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47</a:t>
            </a:fld>
            <a:endParaRPr lang="en-US" altLang="en-US"/>
          </a:p>
        </p:txBody>
      </p:sp>
      <p:sp>
        <p:nvSpPr>
          <p:cNvPr id="18" name="Straight Connector 3"/>
          <p:cNvSpPr>
            <a:spLocks/>
          </p:cNvSpPr>
          <p:nvPr/>
        </p:nvSpPr>
        <p:spPr bwMode="auto">
          <a:xfrm>
            <a:off x="1541375" y="4319650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9" name="Straight Connector 6"/>
          <p:cNvSpPr>
            <a:spLocks/>
          </p:cNvSpPr>
          <p:nvPr/>
        </p:nvSpPr>
        <p:spPr bwMode="auto">
          <a:xfrm flipV="1">
            <a:off x="1753713" y="4319647"/>
            <a:ext cx="49280" cy="150443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0" name="Straight Connector 11"/>
          <p:cNvSpPr>
            <a:spLocks/>
          </p:cNvSpPr>
          <p:nvPr/>
        </p:nvSpPr>
        <p:spPr bwMode="auto">
          <a:xfrm flipV="1">
            <a:off x="7188498" y="4319649"/>
            <a:ext cx="45719" cy="1504431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1" name="Straight Connector 14"/>
          <p:cNvSpPr>
            <a:spLocks/>
          </p:cNvSpPr>
          <p:nvPr/>
        </p:nvSpPr>
        <p:spPr bwMode="auto">
          <a:xfrm>
            <a:off x="1746411" y="470713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6"/>
          <p:cNvSpPr>
            <a:spLocks/>
          </p:cNvSpPr>
          <p:nvPr/>
        </p:nvSpPr>
        <p:spPr bwMode="auto">
          <a:xfrm flipH="1">
            <a:off x="1746411" y="511992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4005329" y="4737571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/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4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05329" y="4737571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Freeform 5"/>
          <p:cNvSpPr>
            <a:spLocks/>
          </p:cNvSpPr>
          <p:nvPr/>
        </p:nvSpPr>
        <p:spPr bwMode="auto">
          <a:xfrm>
            <a:off x="7205287" y="4314073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26" name="Freeform 7"/>
          <p:cNvSpPr>
            <a:spLocks/>
          </p:cNvSpPr>
          <p:nvPr/>
        </p:nvSpPr>
        <p:spPr bwMode="auto">
          <a:xfrm>
            <a:off x="861337" y="428415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27" name="Picture 2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37" y="4705567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972" y="4705567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Freeform 15"/>
              <p:cNvSpPr>
                <a:spLocks/>
              </p:cNvSpPr>
              <p:nvPr/>
            </p:nvSpPr>
            <p:spPr bwMode="auto">
              <a:xfrm>
                <a:off x="2916225" y="4285918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9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16225" y="4285918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Freeform 17"/>
              <p:cNvSpPr>
                <a:spLocks/>
              </p:cNvSpPr>
              <p:nvPr/>
            </p:nvSpPr>
            <p:spPr bwMode="auto">
              <a:xfrm>
                <a:off x="1837103" y="4284155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2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37103" y="4284155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b="-655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769598" y="5253171"/>
                <a:ext cx="3626057" cy="312650"/>
              </a:xfrm>
              <a:prstGeom prst="rect">
                <a:avLst/>
              </a:prstGeom>
              <a:solidFill>
                <a:srgbClr val="FFECD3"/>
              </a:solidFill>
            </p:spPr>
            <p:txBody>
              <a:bodyPr wrap="none" lIns="0" tIns="0" rIns="0" bIns="0" rtlCol="1">
                <a:spAutoFit/>
              </a:bodyPr>
              <a:lstStyle/>
              <a:p>
                <a:r>
                  <a:rPr lang="en-US" altLang="en-US" dirty="0"/>
                  <a:t>Session key:</a:t>
                </a:r>
                <a:r>
                  <a:rPr lang="en-US" altLang="en-US" dirty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𝑀𝐾</m:t>
                        </m:r>
                      </m:sub>
                    </m:sSub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𝑚𝑜𝑑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dirty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9598" y="5253171"/>
                <a:ext cx="3626057" cy="312650"/>
              </a:xfrm>
              <a:prstGeom prst="rect">
                <a:avLst/>
              </a:prstGeom>
              <a:blipFill>
                <a:blip r:embed="rId9"/>
                <a:stretch>
                  <a:fillRect l="-3866" t="-19608" b="-39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traight Connector 14">
            <a:extLst>
              <a:ext uri="{FF2B5EF4-FFF2-40B4-BE49-F238E27FC236}">
                <a16:creationId xmlns:a16="http://schemas.microsoft.com/office/drawing/2014/main" id="{85F175D6-2818-41C1-80BE-8B8CC7D7299C}"/>
              </a:ext>
            </a:extLst>
          </p:cNvPr>
          <p:cNvSpPr>
            <a:spLocks/>
          </p:cNvSpPr>
          <p:nvPr/>
        </p:nvSpPr>
        <p:spPr bwMode="auto">
          <a:xfrm>
            <a:off x="1778353" y="5892907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Freeform 15">
                <a:extLst>
                  <a:ext uri="{FF2B5EF4-FFF2-40B4-BE49-F238E27FC236}">
                    <a16:creationId xmlns:a16="http://schemas.microsoft.com/office/drawing/2014/main" id="{7D17753A-D14B-4013-B225-B4A9DE4B52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53" y="5553486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𝑀𝐴𝐶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𝐴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0" name="Freeform 15">
                <a:extLst>
                  <a:ext uri="{FF2B5EF4-FFF2-40B4-BE49-F238E27FC236}">
                    <a16:creationId xmlns:a16="http://schemas.microsoft.com/office/drawing/2014/main" id="{7D17753A-D14B-4013-B225-B4A9DE4B52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78353" y="5553486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b="-769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02361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243C-BD4D-4A83-8AE0-881FBD03E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DH for Exposure-Resiliency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8DC13C-35B0-4EE1-AA41-579AE8D2E0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1005271"/>
              </a:xfrm>
            </p:spPr>
            <p:txBody>
              <a:bodyPr/>
              <a:lstStyle/>
              <a:p>
                <a:r>
                  <a:rPr lang="en-US" dirty="0"/>
                  <a:t>What is the resiliency of authenticated DH protocol to key exposures? </a:t>
                </a: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Until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𝑀𝐾</m:t>
                    </m:r>
                  </m:oMath>
                </a14:m>
                <a:r>
                  <a:rPr lang="en-US" dirty="0"/>
                  <a:t> is exposed: secure against to </a:t>
                </a:r>
                <a:r>
                  <a:rPr lang="en-US" dirty="0" err="1"/>
                  <a:t>MitM</a:t>
                </a:r>
                <a:endParaRPr lang="en-US" dirty="0"/>
              </a:p>
              <a:p>
                <a:r>
                  <a:rPr lang="en-US" dirty="0"/>
                  <a:t>Once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𝑀𝐾</m:t>
                    </m:r>
                  </m:oMath>
                </a14:m>
                <a:r>
                  <a:rPr lang="en-US" dirty="0"/>
                  <a:t> is exposed: vulnerable to </a:t>
                </a:r>
                <a:r>
                  <a:rPr lang="en-US" dirty="0" err="1"/>
                  <a:t>MitM</a:t>
                </a:r>
                <a:endParaRPr lang="en-US" dirty="0"/>
              </a:p>
              <a:p>
                <a:pPr lvl="1"/>
                <a:r>
                  <a:rPr lang="en-US" dirty="0"/>
                  <a:t>But still secure against eavesdropper</a:t>
                </a:r>
              </a:p>
              <a:p>
                <a:r>
                  <a:rPr lang="en-US" dirty="0"/>
                  <a:t>Hence: Perfect Forward Secrecy!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8DC13C-35B0-4EE1-AA41-579AE8D2E0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1005271"/>
              </a:xfrm>
              <a:blipFill>
                <a:blip r:embed="rId2"/>
                <a:stretch>
                  <a:fillRect l="-593" t="-7927" b="-414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0CA37-FF02-4F33-B0F7-46D643B32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48</a:t>
            </a:fld>
            <a:endParaRPr lang="en-US" altLang="en-US"/>
          </a:p>
        </p:txBody>
      </p:sp>
      <p:sp>
        <p:nvSpPr>
          <p:cNvPr id="7" name="Straight Connector 3">
            <a:extLst>
              <a:ext uri="{FF2B5EF4-FFF2-40B4-BE49-F238E27FC236}">
                <a16:creationId xmlns:a16="http://schemas.microsoft.com/office/drawing/2014/main" id="{55B2F658-BDDE-4BB0-B064-661F8885576D}"/>
              </a:ext>
            </a:extLst>
          </p:cNvPr>
          <p:cNvSpPr>
            <a:spLocks/>
          </p:cNvSpPr>
          <p:nvPr/>
        </p:nvSpPr>
        <p:spPr bwMode="auto">
          <a:xfrm>
            <a:off x="1404740" y="2367316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>
            <a:extLst>
              <a:ext uri="{FF2B5EF4-FFF2-40B4-BE49-F238E27FC236}">
                <a16:creationId xmlns:a16="http://schemas.microsoft.com/office/drawing/2014/main" id="{527DBABA-0F31-4094-914C-52A11E1505CB}"/>
              </a:ext>
            </a:extLst>
          </p:cNvPr>
          <p:cNvSpPr>
            <a:spLocks/>
          </p:cNvSpPr>
          <p:nvPr/>
        </p:nvSpPr>
        <p:spPr bwMode="auto">
          <a:xfrm flipV="1">
            <a:off x="1617078" y="2367313"/>
            <a:ext cx="49280" cy="150443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1">
            <a:extLst>
              <a:ext uri="{FF2B5EF4-FFF2-40B4-BE49-F238E27FC236}">
                <a16:creationId xmlns:a16="http://schemas.microsoft.com/office/drawing/2014/main" id="{B51EF9A3-3F19-4257-9AA2-CD789F4C6F6C}"/>
              </a:ext>
            </a:extLst>
          </p:cNvPr>
          <p:cNvSpPr>
            <a:spLocks/>
          </p:cNvSpPr>
          <p:nvPr/>
        </p:nvSpPr>
        <p:spPr bwMode="auto">
          <a:xfrm flipV="1">
            <a:off x="7051863" y="2367315"/>
            <a:ext cx="45719" cy="1504431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3" name="Straight Connector 14">
            <a:extLst>
              <a:ext uri="{FF2B5EF4-FFF2-40B4-BE49-F238E27FC236}">
                <a16:creationId xmlns:a16="http://schemas.microsoft.com/office/drawing/2014/main" id="{ABF53744-EA05-403C-AB33-DF555E2232C7}"/>
              </a:ext>
            </a:extLst>
          </p:cNvPr>
          <p:cNvSpPr>
            <a:spLocks/>
          </p:cNvSpPr>
          <p:nvPr/>
        </p:nvSpPr>
        <p:spPr bwMode="auto">
          <a:xfrm>
            <a:off x="1609776" y="27263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5" name="Straight Connector 16">
            <a:extLst>
              <a:ext uri="{FF2B5EF4-FFF2-40B4-BE49-F238E27FC236}">
                <a16:creationId xmlns:a16="http://schemas.microsoft.com/office/drawing/2014/main" id="{2F2097B0-AAB5-48D9-B832-5D0F33042059}"/>
              </a:ext>
            </a:extLst>
          </p:cNvPr>
          <p:cNvSpPr>
            <a:spLocks/>
          </p:cNvSpPr>
          <p:nvPr/>
        </p:nvSpPr>
        <p:spPr bwMode="auto">
          <a:xfrm flipH="1">
            <a:off x="1609776" y="316759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8374BECD-6B5C-4478-86D0-F5BC9B8981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8694" y="2785237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/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8374BECD-6B5C-4478-86D0-F5BC9B8981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68694" y="2785237"/>
                <a:ext cx="3301915" cy="756038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Freeform 5">
            <a:extLst>
              <a:ext uri="{FF2B5EF4-FFF2-40B4-BE49-F238E27FC236}">
                <a16:creationId xmlns:a16="http://schemas.microsoft.com/office/drawing/2014/main" id="{F036FCB4-C3E2-4112-B1A8-552959368ACA}"/>
              </a:ext>
            </a:extLst>
          </p:cNvPr>
          <p:cNvSpPr>
            <a:spLocks/>
          </p:cNvSpPr>
          <p:nvPr/>
        </p:nvSpPr>
        <p:spPr bwMode="auto">
          <a:xfrm>
            <a:off x="7068652" y="236173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21" name="Freeform 7">
            <a:extLst>
              <a:ext uri="{FF2B5EF4-FFF2-40B4-BE49-F238E27FC236}">
                <a16:creationId xmlns:a16="http://schemas.microsoft.com/office/drawing/2014/main" id="{9A61BA65-6E9F-40C7-AB46-6E81E83FB2FB}"/>
              </a:ext>
            </a:extLst>
          </p:cNvPr>
          <p:cNvSpPr>
            <a:spLocks/>
          </p:cNvSpPr>
          <p:nvPr/>
        </p:nvSpPr>
        <p:spPr bwMode="auto">
          <a:xfrm>
            <a:off x="724702" y="2331821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23" name="Picture 21">
            <a:extLst>
              <a:ext uri="{FF2B5EF4-FFF2-40B4-BE49-F238E27FC236}">
                <a16:creationId xmlns:a16="http://schemas.microsoft.com/office/drawing/2014/main" id="{8BE5E0D7-F8D3-4AAD-A896-E5187E97E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02" y="2753233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" name="Picture 22">
            <a:extLst>
              <a:ext uri="{FF2B5EF4-FFF2-40B4-BE49-F238E27FC236}">
                <a16:creationId xmlns:a16="http://schemas.microsoft.com/office/drawing/2014/main" id="{744B66A3-C188-4C9A-8D46-FDF8BCA0E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337" y="2753233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Freeform 15">
                <a:extLst>
                  <a:ext uri="{FF2B5EF4-FFF2-40B4-BE49-F238E27FC236}">
                    <a16:creationId xmlns:a16="http://schemas.microsoft.com/office/drawing/2014/main" id="{0D9760EB-953A-4957-8544-8FF9B4D82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533" y="2355394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</m:t>
                          </m:r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7" name="Freeform 15">
                <a:extLst>
                  <a:ext uri="{FF2B5EF4-FFF2-40B4-BE49-F238E27FC236}">
                    <a16:creationId xmlns:a16="http://schemas.microsoft.com/office/drawing/2014/main" id="{0D9760EB-953A-4957-8544-8FF9B4D829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806533" y="2355394"/>
                <a:ext cx="1850107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b="-147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Freeform 17">
                <a:extLst>
                  <a:ext uri="{FF2B5EF4-FFF2-40B4-BE49-F238E27FC236}">
                    <a16:creationId xmlns:a16="http://schemas.microsoft.com/office/drawing/2014/main" id="{BEA14300-806C-4E0B-B7BE-1ECCAEAC1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0468" y="2331821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9" name="Freeform 17">
                <a:extLst>
                  <a:ext uri="{FF2B5EF4-FFF2-40B4-BE49-F238E27FC236}">
                    <a16:creationId xmlns:a16="http://schemas.microsoft.com/office/drawing/2014/main" id="{BEA14300-806C-4E0B-B7BE-1ECCAEAC11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00468" y="2331821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833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29014A4-BF57-4261-A749-00A4948D2370}"/>
                  </a:ext>
                </a:extLst>
              </p:cNvPr>
              <p:cNvSpPr txBox="1"/>
              <p:nvPr/>
            </p:nvSpPr>
            <p:spPr>
              <a:xfrm>
                <a:off x="2734011" y="3424377"/>
                <a:ext cx="3626057" cy="312650"/>
              </a:xfrm>
              <a:prstGeom prst="rect">
                <a:avLst/>
              </a:prstGeom>
              <a:solidFill>
                <a:srgbClr val="FFECD3"/>
              </a:solidFill>
            </p:spPr>
            <p:txBody>
              <a:bodyPr wrap="none" lIns="0" tIns="0" rIns="0" bIns="0" rtlCol="1">
                <a:spAutoFit/>
              </a:bodyPr>
              <a:lstStyle/>
              <a:p>
                <a:r>
                  <a:rPr lang="en-US" altLang="en-US" dirty="0"/>
                  <a:t>Session key:</a:t>
                </a:r>
                <a:r>
                  <a:rPr lang="en-US" altLang="en-US" dirty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𝑀𝐾</m:t>
                        </m:r>
                      </m:sub>
                    </m:sSub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𝑚𝑜𝑑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altLang="en-US" dirty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29014A4-BF57-4261-A749-00A4948D23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4011" y="3424377"/>
                <a:ext cx="3626057" cy="312650"/>
              </a:xfrm>
              <a:prstGeom prst="rect">
                <a:avLst/>
              </a:prstGeom>
              <a:blipFill>
                <a:blip r:embed="rId8"/>
                <a:stretch>
                  <a:fillRect l="-3866" t="-19608" b="-39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11679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88938" y="101832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6064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14116310-0D19-4644-8F89-27968BE6505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13410030"/>
                  </p:ext>
                </p:extLst>
              </p:nvPr>
            </p:nvGraphicFramePr>
            <p:xfrm>
              <a:off x="388938" y="1018329"/>
              <a:ext cx="8296275" cy="352017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6688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5020789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308597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50405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205" r="-26578" b="-6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Crypto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38678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/>
                            <a:t>Secure</a:t>
                          </a:r>
                          <a:br>
                            <a:rPr lang="en-US" sz="1600"/>
                          </a:br>
                          <a:r>
                            <a:rPr lang="en-US" sz="1600" baseline="0"/>
                            <a:t>key-setup</a:t>
                          </a:r>
                          <a:endParaRPr lang="en-US" sz="16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80000" r="-26578" b="-3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180000" r="-26578" b="-28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309474" r="-26578" b="-2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Security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320" t="-409474" r="-26578" b="-1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3333CC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Shared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Security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320" t="-509474" r="-26578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Public key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3" name="Picture 12" descr="NCDES Newsletter November 2013 – North Coast Distance ...">
            <a:extLst>
              <a:ext uri="{FF2B5EF4-FFF2-40B4-BE49-F238E27FC236}">
                <a16:creationId xmlns:a16="http://schemas.microsoft.com/office/drawing/2014/main" id="{E00EF5BE-7914-4121-80BD-634E421B9A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240" y="1589436"/>
            <a:ext cx="954156" cy="593579"/>
          </a:xfrm>
          <a:prstGeom prst="rect">
            <a:avLst/>
          </a:prstGeom>
        </p:spPr>
      </p:pic>
      <p:pic>
        <p:nvPicPr>
          <p:cNvPr id="14" name="Picture 13" descr="NCDES Newsletter November 2013 – North Coast Distance ...">
            <a:extLst>
              <a:ext uri="{FF2B5EF4-FFF2-40B4-BE49-F238E27FC236}">
                <a16:creationId xmlns:a16="http://schemas.microsoft.com/office/drawing/2014/main" id="{9DE7BAE2-CBB9-4481-9CDA-DEE3C49F74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819" y="2173052"/>
            <a:ext cx="954156" cy="593579"/>
          </a:xfrm>
          <a:prstGeom prst="rect">
            <a:avLst/>
          </a:prstGeom>
        </p:spPr>
      </p:pic>
      <p:pic>
        <p:nvPicPr>
          <p:cNvPr id="15" name="Picture 14" descr="NCDES Newsletter November 2013 – North Coast Distance ...">
            <a:extLst>
              <a:ext uri="{FF2B5EF4-FFF2-40B4-BE49-F238E27FC236}">
                <a16:creationId xmlns:a16="http://schemas.microsoft.com/office/drawing/2014/main" id="{A597E5AD-E451-41E9-8DCC-996CF59503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548" y="2779705"/>
            <a:ext cx="954156" cy="5935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5C329EA-4F8A-445B-AF48-C8B77AFD1154}"/>
              </a:ext>
            </a:extLst>
          </p:cNvPr>
          <p:cNvSpPr txBox="1"/>
          <p:nvPr/>
        </p:nvSpPr>
        <p:spPr>
          <a:xfrm>
            <a:off x="6421295" y="4551577"/>
            <a:ext cx="2484961" cy="120032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Exposing master key</a:t>
            </a:r>
          </a:p>
          <a:p>
            <a:r>
              <a:rPr lang="en-US" dirty="0"/>
              <a:t>makes </a:t>
            </a:r>
            <a:r>
              <a:rPr lang="en-US" u="sng" dirty="0"/>
              <a:t>all future session vulnerable</a:t>
            </a:r>
            <a:br>
              <a:rPr lang="en-US" u="sng" dirty="0"/>
            </a:br>
            <a:r>
              <a:rPr lang="en-US" dirty="0"/>
              <a:t>to </a:t>
            </a:r>
            <a:r>
              <a:rPr lang="en-US" dirty="0" err="1"/>
              <a:t>MitM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E6AA98-380C-4B47-B8B2-189756033FD1}"/>
              </a:ext>
            </a:extLst>
          </p:cNvPr>
          <p:cNvSpPr txBox="1"/>
          <p:nvPr/>
        </p:nvSpPr>
        <p:spPr>
          <a:xfrm>
            <a:off x="7254773" y="3484717"/>
            <a:ext cx="165148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C78DD7-BD08-4D6B-8322-8E5B8BF20558}"/>
              </a:ext>
            </a:extLst>
          </p:cNvPr>
          <p:cNvSpPr/>
          <p:nvPr/>
        </p:nvSpPr>
        <p:spPr bwMode="auto">
          <a:xfrm>
            <a:off x="7359548" y="3410006"/>
            <a:ext cx="1303338" cy="1109503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400" dirty="0"/>
              <a:t>No! </a:t>
            </a:r>
          </a:p>
          <a:p>
            <a:pPr algn="ctr"/>
            <a:r>
              <a:rPr lang="en-US" sz="24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327971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786845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8938" y="205232"/>
            <a:ext cx="8387509" cy="698687"/>
          </a:xfrm>
        </p:spPr>
        <p:txBody>
          <a:bodyPr/>
          <a:lstStyle/>
          <a:p>
            <a:r>
              <a:rPr lang="en-US" dirty="0"/>
              <a:t>Perfect Recover Secrecy</a:t>
            </a:r>
            <a:r>
              <a:rPr lang="en-US"/>
              <a:t>: Ratchet DH</a:t>
            </a:r>
            <a:endParaRPr 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/>
              <p:cNvSpPr>
                <a:spLocks noGrp="1"/>
              </p:cNvSpPr>
              <p:nvPr>
                <p:ph idx="1"/>
              </p:nvPr>
            </p:nvSpPr>
            <p:spPr>
              <a:xfrm>
                <a:off x="388937" y="903919"/>
                <a:ext cx="8387509" cy="2727539"/>
              </a:xfrm>
            </p:spPr>
            <p:txBody>
              <a:bodyPr/>
              <a:lstStyle/>
              <a:p>
                <a:r>
                  <a:rPr lang="en-US" altLang="en-US" sz="2800" dirty="0"/>
                  <a:t>Extend </a:t>
                </a:r>
                <a:r>
                  <a:rPr lang="en-US" altLang="en-US" sz="2800" dirty="0" err="1"/>
                  <a:t>Auth</a:t>
                </a:r>
                <a:r>
                  <a:rPr lang="en-US" altLang="en-US" sz="2800" dirty="0"/>
                  <a:t>-DH to perfect recover secrecy (PRS)</a:t>
                </a:r>
              </a:p>
              <a:p>
                <a:pPr lvl="1"/>
                <a:r>
                  <a:rPr lang="en-US" altLang="en-US" sz="2400" dirty="0"/>
                  <a:t>Idea: avoid fixed master key; use `ratchet’ of keys</a:t>
                </a: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br>
                  <a:rPr lang="en-US" altLang="en-US" sz="2400" dirty="0"/>
                </a:br>
                <a:endParaRPr lang="en-US" altLang="en-US" sz="2400" dirty="0"/>
              </a:p>
              <a:p>
                <a:pPr lvl="1"/>
                <a:r>
                  <a:rPr lang="en-US" altLang="en-US" sz="2400" dirty="0"/>
                  <a:t>PRS: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secure, if previous session (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) secure, </a:t>
                </a:r>
                <a:r>
                  <a:rPr lang="en-US" altLang="en-US" sz="2400" b="1" u="sng" dirty="0"/>
                  <a:t>or </a:t>
                </a:r>
                <a:r>
                  <a:rPr lang="en-US" altLang="en-US" sz="2400" dirty="0"/>
                  <a:t>if no </a:t>
                </a:r>
                <a:r>
                  <a:rPr lang="en-US" altLang="en-US" sz="2400" dirty="0" err="1"/>
                  <a:t>MitM</a:t>
                </a:r>
                <a:r>
                  <a:rPr lang="en-US" altLang="en-US" sz="2400" dirty="0"/>
                  <a:t> during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</a:t>
                </a:r>
              </a:p>
              <a:p>
                <a:pPr lvl="1"/>
                <a:r>
                  <a:rPr lang="en-US" altLang="en-US" sz="2400" dirty="0"/>
                  <a:t>Previous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/>
                  <a:t> was secret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session </a:t>
                </a:r>
                <a14:m>
                  <m:oMath xmlns:m="http://schemas.openxmlformats.org/officeDocument/2006/math">
                    <m:r>
                      <a:rPr lang="en-US" altLang="en-US" sz="2400" b="0" i="1" kern="12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/>
                  <a:t> was authenticated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is secret </a:t>
                </a:r>
                <a:endParaRPr lang="en-US" altLang="en-US" sz="2400" dirty="0">
                  <a:sym typeface="Wingdings" panose="05000000000000000000" pitchFamily="2" charset="2"/>
                </a:endParaRPr>
              </a:p>
              <a:p>
                <a:pPr lvl="2"/>
                <a:r>
                  <a:rPr lang="en-US" altLang="en-US" sz="2000" dirty="0">
                    <a:sym typeface="Wingdings" panose="05000000000000000000" pitchFamily="2" charset="2"/>
                  </a:rPr>
                  <a:t>Or: no </a:t>
                </a:r>
                <a:r>
                  <a:rPr lang="en-US" altLang="en-US" sz="2000" dirty="0" err="1">
                    <a:sym typeface="Wingdings" panose="05000000000000000000" pitchFamily="2" charset="2"/>
                  </a:rPr>
                  <a:t>MitM</a:t>
                </a:r>
                <a:r>
                  <a:rPr lang="en-US" altLang="en-US" sz="2000" dirty="0">
                    <a:sym typeface="Wingdings" panose="05000000000000000000" pitchFamily="2" charset="2"/>
                  </a:rPr>
                  <a:t>  security due to DH</a:t>
                </a: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br>
                  <a:rPr lang="en-US" altLang="en-US" sz="2000" dirty="0"/>
                </a:br>
                <a:endParaRPr lang="en-US" altLang="en-US" sz="2000" dirty="0"/>
              </a:p>
            </p:txBody>
          </p:sp>
        </mc:Choice>
        <mc:Fallback xmlns="">
          <p:sp>
            <p:nvSpPr>
              <p:cNvPr id="3" name="מציין מיקום תוכן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7" y="903919"/>
                <a:ext cx="8387509" cy="2727539"/>
              </a:xfrm>
              <a:blipFill>
                <a:blip r:embed="rId3"/>
                <a:stretch>
                  <a:fillRect l="-509" t="-2232" r="-1017" b="-91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50</a:t>
            </a:fld>
            <a:endParaRPr lang="en-US" altLang="en-US"/>
          </a:p>
        </p:txBody>
      </p:sp>
      <p:sp>
        <p:nvSpPr>
          <p:cNvPr id="18" name="Straight Connector 3"/>
          <p:cNvSpPr>
            <a:spLocks/>
          </p:cNvSpPr>
          <p:nvPr/>
        </p:nvSpPr>
        <p:spPr bwMode="auto">
          <a:xfrm>
            <a:off x="1541375" y="2196137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9" name="Straight Connector 6"/>
          <p:cNvSpPr>
            <a:spLocks/>
          </p:cNvSpPr>
          <p:nvPr/>
        </p:nvSpPr>
        <p:spPr bwMode="auto">
          <a:xfrm flipV="1">
            <a:off x="1753713" y="2196134"/>
            <a:ext cx="49280" cy="150443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0" name="Straight Connector 11"/>
          <p:cNvSpPr>
            <a:spLocks/>
          </p:cNvSpPr>
          <p:nvPr/>
        </p:nvSpPr>
        <p:spPr bwMode="auto">
          <a:xfrm flipV="1">
            <a:off x="7188498" y="2196136"/>
            <a:ext cx="45719" cy="1504431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1" name="Straight Connector 14"/>
          <p:cNvSpPr>
            <a:spLocks/>
          </p:cNvSpPr>
          <p:nvPr/>
        </p:nvSpPr>
        <p:spPr bwMode="auto">
          <a:xfrm>
            <a:off x="1746411" y="2555161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6"/>
          <p:cNvSpPr>
            <a:spLocks/>
          </p:cNvSpPr>
          <p:nvPr/>
        </p:nvSpPr>
        <p:spPr bwMode="auto">
          <a:xfrm flipH="1">
            <a:off x="1746411" y="2996411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4005329" y="2614058"/>
                <a:ext cx="3200285" cy="78957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eaLnBrk="1" hangingPunct="1"/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4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05329" y="2614058"/>
                <a:ext cx="3200285" cy="789572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Freeform 5"/>
          <p:cNvSpPr>
            <a:spLocks/>
          </p:cNvSpPr>
          <p:nvPr/>
        </p:nvSpPr>
        <p:spPr bwMode="auto">
          <a:xfrm>
            <a:off x="7205287" y="2190560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26" name="Freeform 7"/>
          <p:cNvSpPr>
            <a:spLocks/>
          </p:cNvSpPr>
          <p:nvPr/>
        </p:nvSpPr>
        <p:spPr bwMode="auto">
          <a:xfrm>
            <a:off x="861337" y="2160642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27" name="Picture 2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37" y="2582054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8" name="Picture 2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972" y="2582054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Freeform 15"/>
              <p:cNvSpPr>
                <a:spLocks/>
              </p:cNvSpPr>
              <p:nvPr/>
            </p:nvSpPr>
            <p:spPr bwMode="auto">
              <a:xfrm>
                <a:off x="2943168" y="2184215"/>
                <a:ext cx="1922563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i="1" dirty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i="1" dirty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29" name="Freeform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943168" y="2184215"/>
                <a:ext cx="1922563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b="-606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Freeform 17"/>
              <p:cNvSpPr>
                <a:spLocks/>
              </p:cNvSpPr>
              <p:nvPr/>
            </p:nvSpPr>
            <p:spPr bwMode="auto">
              <a:xfrm>
                <a:off x="1837103" y="2160642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p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𝑔</m:t>
                          </m:r>
                        </m:e>
                        <m:sup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𝑚𝑜𝑑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𝑝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2" name="Freeform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837103" y="2160642"/>
                <a:ext cx="1297648" cy="371509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b="-819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590800" y="3192164"/>
                <a:ext cx="3759812" cy="323935"/>
              </a:xfrm>
              <a:prstGeom prst="rect">
                <a:avLst/>
              </a:prstGeom>
              <a:solidFill>
                <a:srgbClr val="FFECD3"/>
              </a:solidFill>
            </p:spPr>
            <p:txBody>
              <a:bodyPr wrap="none" lIns="0" tIns="0" rIns="0" bIns="0" rtlCol="1">
                <a:spAutoFit/>
              </a:bodyPr>
              <a:lstStyle/>
              <a:p>
                <a:r>
                  <a:rPr lang="en-US" altLang="en-US" dirty="0"/>
                  <a:t>Session key:</a:t>
                </a:r>
                <a:r>
                  <a:rPr lang="en-US" altLang="en-US" dirty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i="1" dirty="0">
                        <a:latin typeface="Cambria Math" panose="02040503050406030204" pitchFamily="18" charset="0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𝑓</m:t>
                        </m:r>
                      </m:e>
                      <m:sub>
                        <m:sSub>
                          <m:sSub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𝑖</m:t>
                            </m:r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i="1" dirty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  <m:t>𝑔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en-US" i="1" dirty="0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r>
                          <a:rPr lang="en-US" altLang="en-US" b="0" i="1" dirty="0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𝑚𝑜𝑑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a:rPr lang="en-US" altLang="en-US" i="1" dirty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𝑝</m:t>
                        </m:r>
                        <m:r>
                          <m:rPr>
                            <m:nor/>
                          </m:rPr>
                          <a:rPr lang="en-US" altLang="en-US" dirty="0">
                            <a:cs typeface="Times New Roman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en-US" dirty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00" y="3192164"/>
                <a:ext cx="3759812" cy="323935"/>
              </a:xfrm>
              <a:prstGeom prst="rect">
                <a:avLst/>
              </a:prstGeom>
              <a:blipFill>
                <a:blip r:embed="rId9"/>
                <a:stretch>
                  <a:fillRect l="-3728" t="-18868" b="-339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traight Connector 14">
            <a:extLst>
              <a:ext uri="{FF2B5EF4-FFF2-40B4-BE49-F238E27FC236}">
                <a16:creationId xmlns:a16="http://schemas.microsoft.com/office/drawing/2014/main" id="{DFD66D3C-218A-4F21-877A-91A6FF56FE80}"/>
              </a:ext>
            </a:extLst>
          </p:cNvPr>
          <p:cNvSpPr>
            <a:spLocks/>
          </p:cNvSpPr>
          <p:nvPr/>
        </p:nvSpPr>
        <p:spPr bwMode="auto">
          <a:xfrm>
            <a:off x="1746411" y="386158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2A17FC79-EC1A-40B8-B5D7-4F3B28CAB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411" y="3522168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4" tIns="46798" rIns="90004" bIns="46798">
                <a:spAutoFit/>
              </a:bodyPr>
              <a:lstStyle>
                <a:lvl1pPr eaLnBrk="0" hangingPunct="0">
                  <a:spcBef>
                    <a:spcPts val="7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eaLnBrk="0" hangingPunct="0">
                  <a:spcBef>
                    <a:spcPts val="6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eaLnBrk="0" hangingPunct="0">
                  <a:spcBef>
                    <a:spcPts val="55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eaLnBrk="0" hangingPunct="0">
                  <a:spcBef>
                    <a:spcPts val="500"/>
                  </a:spcBef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914400" algn="l"/>
                    <a:tab pos="1828800" algn="l"/>
                    <a:tab pos="2743200" algn="l"/>
                    <a:tab pos="3657600" algn="l"/>
                    <a:tab pos="4572000" algn="l"/>
                    <a:tab pos="5486400" algn="l"/>
                    <a:tab pos="6400800" algn="l"/>
                    <a:tab pos="7315200" algn="l"/>
                    <a:tab pos="8229600" algn="l"/>
                    <a:tab pos="9144000" algn="l"/>
                    <a:tab pos="10058400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sz="180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altLang="en-US" sz="1800" b="0" i="1" dirty="0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  <m:t>𝑀𝐴𝐶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sz="180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altLang="en-US" sz="1800" b="0" i="1" dirty="0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altLang="en-US" sz="1800" i="1" baseline="-25000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 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(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𝐴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</m:t>
                      </m:r>
                      <m:r>
                        <a:rPr lang="en-US" altLang="en-US" sz="1800" b="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,</m:t>
                      </m:r>
                      <m:r>
                        <a:rPr lang="en-US" altLang="en-US" sz="1800" i="1" dirty="0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𝑚</m:t>
                      </m:r>
                      <m:r>
                        <a:rPr lang="en-US" altLang="en-US" sz="1800" i="1" dirty="0">
                          <a:latin typeface="Cambria Math" panose="02040503050406030204" pitchFamily="18" charset="0"/>
                          <a:cs typeface="Times New Roman" pitchFamily="18" charset="0"/>
                        </a:rPr>
                        <m:t>)</m:t>
                      </m:r>
                    </m:oMath>
                  </m:oMathPara>
                </a14:m>
                <a:endParaRPr lang="en-US" altLang="en-US" sz="1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2A17FC79-EC1A-40B8-B5D7-4F3B28CAB9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46411" y="3522168"/>
                <a:ext cx="1780986" cy="398696"/>
              </a:xfrm>
              <a:custGeom>
                <a:avLst/>
                <a:gdLst>
                  <a:gd name="T0" fmla="*/ 2147483647 w 21600"/>
                  <a:gd name="T1" fmla="*/ 0 h 21600"/>
                  <a:gd name="T2" fmla="*/ 2147483647 w 21600"/>
                  <a:gd name="T3" fmla="*/ 2147483647 h 21600"/>
                  <a:gd name="T4" fmla="*/ 2147483647 w 21600"/>
                  <a:gd name="T5" fmla="*/ 2147483647 h 21600"/>
                  <a:gd name="T6" fmla="*/ 0 w 21600"/>
                  <a:gd name="T7" fmla="*/ 2147483647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b="-615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87666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Ratchet-DH’s Exposure-Resiliency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257510"/>
                  </p:ext>
                </p:extLst>
              </p:nvPr>
            </p:nvGraphicFramePr>
            <p:xfrm>
              <a:off x="388939" y="1012724"/>
              <a:ext cx="7870138" cy="36851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1203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4598073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460026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bg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20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:r>
                            <a:rPr lang="en-US" sz="1600" baseline="0" dirty="0">
                              <a:solidFill>
                                <a:schemeClr val="bg1"/>
                              </a:solidFill>
                            </a:rPr>
                            <a:t>is secure if keys not exposed, and…</a:t>
                          </a:r>
                          <a:endParaRPr lang="en-US" sz="16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Ratchet-DH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Secure</a:t>
                          </a:r>
                          <a:br>
                            <a:rPr lang="en-US" sz="1600" dirty="0"/>
                          </a:br>
                          <a:r>
                            <a:rPr lang="en-US" sz="1600" baseline="0" dirty="0"/>
                            <a:t>key-setup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… attacker is given </a:t>
                          </a:r>
                          <a:r>
                            <a:rPr kumimoji="0" lang="en-US" altLang="en-US" sz="1600" b="0" i="0" u="sng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session key</a:t>
                          </a:r>
                          <a:r>
                            <a:rPr kumimoji="0" lang="en-US" altLang="en-US" sz="1600" b="0" i="0" u="none" strike="noStrike" kern="1200" cap="none" spc="0" normalizeH="0" baseline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alt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en-US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𝑗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≠</m:t>
                                  </m:r>
                                  <m:r>
                                    <a:rPr kumimoji="0" lang="en-US" altLang="en-US" sz="16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</a:rPr>
                                    <m:t>𝑖</m:t>
                                  </m:r>
                                </m:e>
                              </m:d>
                            </m:oMath>
                          </a14:m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.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Master key never exposed !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598073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… attacker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sz="16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 given </a:t>
                          </a:r>
                          <a:r>
                            <a:rPr lang="en-US" sz="16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all</a:t>
                          </a:r>
                          <a:r>
                            <a:rPr lang="en-US" sz="16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k</a:t>
                          </a:r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eys</a:t>
                          </a: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 </a:t>
                          </a:r>
                          <a:b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</a:br>
                          <a:r>
                            <a:rPr lang="en-US" altLang="en-US" sz="1600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of </a:t>
                          </a:r>
                          <a:r>
                            <a:rPr lang="en-US" altLang="en-US" sz="1600" u="none" baseline="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sessions &gt;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is also given all keys of sessions &lt;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</a:t>
                          </a:r>
                          <a:b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</a:br>
                          <a:r>
                            <a:rPr kumimoji="0" lang="en-US" alt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but  only  after 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session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sz="1600" b="0" i="0" u="sng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ended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Secrecy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Secrecy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… if no </a:t>
                          </a:r>
                          <a:r>
                            <a:rPr kumimoji="0" lang="en-US" altLang="en-US" sz="16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MitM</a:t>
                          </a:r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 attack during session 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  <m:t>𝑖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or if previous session,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kumimoji="0" lang="en-US" altLang="en-US" sz="16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oMath>
                          </a14:m>
                          <a:r>
                            <a:rPr kumimoji="0" lang="en-US" alt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Times New Roman" panose="02020603050405020304" pitchFamily="18" charset="0"/>
                            </a:rPr>
                            <a:t>, is secure</a:t>
                          </a: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257510"/>
                  </p:ext>
                </p:extLst>
              </p:nvPr>
            </p:nvGraphicFramePr>
            <p:xfrm>
              <a:off x="388939" y="1012724"/>
              <a:ext cx="7870138" cy="36851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12039">
                      <a:extLst>
                        <a:ext uri="{9D8B030D-6E8A-4147-A177-3AD203B41FA5}">
                          <a16:colId xmlns:a16="http://schemas.microsoft.com/office/drawing/2014/main" val="421064172"/>
                        </a:ext>
                      </a:extLst>
                    </a:gridCol>
                    <a:gridCol w="4598073">
                      <a:extLst>
                        <a:ext uri="{9D8B030D-6E8A-4147-A177-3AD203B41FA5}">
                          <a16:colId xmlns:a16="http://schemas.microsoft.com/office/drawing/2014/main" val="2855857659"/>
                        </a:ext>
                      </a:extLst>
                    </a:gridCol>
                    <a:gridCol w="1460026">
                      <a:extLst>
                        <a:ext uri="{9D8B030D-6E8A-4147-A177-3AD203B41FA5}">
                          <a16:colId xmlns:a16="http://schemas.microsoft.com/office/drawing/2014/main" val="2740830257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Notion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952" r="-32450" b="-4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Ratchet-DH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6470541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Secure</a:t>
                          </a:r>
                          <a:br>
                            <a:rPr lang="en-US" sz="1600" dirty="0"/>
                          </a:br>
                          <a:r>
                            <a:rPr lang="en-US" sz="1600" baseline="0" dirty="0"/>
                            <a:t>key-setup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107071" r="-32450" b="-4161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2653548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Forward secrecy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195238" r="-32450" b="-29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9178282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altLang="en-US" sz="1600" dirty="0">
                              <a:solidFill>
                                <a:schemeClr val="tx1"/>
                              </a:solidFill>
                            </a:rPr>
                            <a:t>Perfect Forward Secrecy (PFS)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313131" r="-32450" b="-21010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747220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Recover</a:t>
                          </a:r>
                          <a:r>
                            <a:rPr lang="en-US" sz="1600" baseline="0" dirty="0"/>
                            <a:t> Secrecy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9470" t="-417347" r="-32450" b="-1122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6230637"/>
                      </a:ext>
                    </a:extLst>
                  </a:tr>
                  <a:tr h="601246">
                    <a:tc>
                      <a:txBody>
                        <a:bodyPr/>
                        <a:lstStyle/>
                        <a:p>
                          <a:pPr algn="ctr" rtl="0"/>
                          <a:r>
                            <a:rPr lang="en-US" sz="1600" dirty="0"/>
                            <a:t>Perfect Recover</a:t>
                          </a:r>
                          <a:r>
                            <a:rPr lang="en-US" sz="1600" baseline="0" dirty="0"/>
                            <a:t> Secrecy (PRS)</a:t>
                          </a:r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9470" t="-512121" r="-32450" b="-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3333CC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525789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1533566"/>
            <a:ext cx="954156" cy="593579"/>
          </a:xfrm>
          <a:prstGeom prst="rect">
            <a:avLst/>
          </a:prstGeom>
        </p:spPr>
      </p:pic>
      <p:pic>
        <p:nvPicPr>
          <p:cNvPr id="17" name="Picture 16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2138930"/>
            <a:ext cx="954156" cy="593579"/>
          </a:xfrm>
          <a:prstGeom prst="rect">
            <a:avLst/>
          </a:prstGeom>
        </p:spPr>
      </p:pic>
      <p:pic>
        <p:nvPicPr>
          <p:cNvPr id="19" name="Picture 18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2739988"/>
            <a:ext cx="954156" cy="593579"/>
          </a:xfrm>
          <a:prstGeom prst="rect">
            <a:avLst/>
          </a:prstGeom>
        </p:spPr>
      </p:pic>
      <p:pic>
        <p:nvPicPr>
          <p:cNvPr id="21" name="Picture 20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3396770"/>
            <a:ext cx="954156" cy="593579"/>
          </a:xfrm>
          <a:prstGeom prst="rect">
            <a:avLst/>
          </a:prstGeom>
        </p:spPr>
      </p:pic>
      <p:pic>
        <p:nvPicPr>
          <p:cNvPr id="22" name="Picture 21" descr="NCDES Newsletter November 2013 – North Coast Distance ..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419" y="4023449"/>
            <a:ext cx="954156" cy="59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13044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sections 6.1, 6.2, and 6.3</a:t>
            </a:r>
            <a:endParaRPr lang="en-US" altLang="he-IL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52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388938" y="1306632"/>
            <a:ext cx="8130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(extends also to polynomials):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202D3-61D3-ED48-B401-18959DF45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5" y="2350511"/>
            <a:ext cx="8409790" cy="2156978"/>
          </a:xfrm>
          <a:prstGeom prst="rect">
            <a:avLst/>
          </a:prstGeom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96B61F95-6E27-2346-BACC-C520FC4B04E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759279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?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7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100" y="3204501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92" y="3644176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8057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190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a/b mod m</a:t>
            </a:r>
            <a:r>
              <a:rPr lang="en-US" sz="2400" dirty="0"/>
              <a:t>, multiply a by the multiplicative inverse of </a:t>
            </a:r>
            <a:r>
              <a:rPr lang="en-US" sz="2400" b="1" i="1" dirty="0"/>
              <a:t>b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ab mod m = ab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b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bb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m.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4/11/22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7648556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120317</TotalTime>
  <Words>3689</Words>
  <Application>Microsoft Macintosh PowerPoint</Application>
  <PresentationFormat>On-screen Show (4:3)</PresentationFormat>
  <Paragraphs>575</Paragraphs>
  <Slides>53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3400 - Introduction to Computer &amp; Network Security  (aka: Introduction to Cybersecurity)  Lecture 10 Public Key Cryptography– Part I </vt:lpstr>
      <vt:lpstr>Outline</vt:lpstr>
      <vt:lpstr>   Number Theory Review  </vt:lpstr>
      <vt:lpstr>Our Focus</vt:lpstr>
      <vt:lpstr>The Modulo Operation</vt:lpstr>
      <vt:lpstr>The Modulo Operation</vt:lpstr>
      <vt:lpstr>Examples</vt:lpstr>
      <vt:lpstr>PowerPoint Presentation</vt:lpstr>
      <vt:lpstr>Multiplicative Inverse</vt:lpstr>
      <vt:lpstr>Multiplicative Inverse</vt:lpstr>
      <vt:lpstr>PowerPoint Presentation</vt:lpstr>
      <vt:lpstr>Modular Exponentiation</vt:lpstr>
      <vt:lpstr>Modular Exponentiation</vt:lpstr>
      <vt:lpstr>PowerPoint Presentation</vt:lpstr>
      <vt:lpstr>Euler’s Function</vt:lpstr>
      <vt:lpstr>Euler’s Function Properties</vt:lpstr>
      <vt:lpstr>Euler’s Theorem</vt:lpstr>
      <vt:lpstr>Last Stop</vt:lpstr>
      <vt:lpstr>   Intro to Public Key Cryptography  </vt:lpstr>
      <vt:lpstr>Public Key Cryptology</vt:lpstr>
      <vt:lpstr>Public Key Cryptosystem (PKC)</vt:lpstr>
      <vt:lpstr>Is it Only About Encryption? </vt:lpstr>
      <vt:lpstr>More: Key-Exchange Protocol</vt:lpstr>
      <vt:lpstr>Public keys solve more problems…</vt:lpstr>
      <vt:lpstr>Public keys are easier…</vt:lpstr>
      <vt:lpstr>The Price of PKC</vt:lpstr>
      <vt:lpstr>Public key crypto is harder… </vt:lpstr>
      <vt:lpstr>In Sum </vt:lpstr>
      <vt:lpstr>Hybrid Encryption (`enveloping`)</vt:lpstr>
      <vt:lpstr>Hard Modular Math Problems</vt:lpstr>
      <vt:lpstr>   Key Exchange  </vt:lpstr>
      <vt:lpstr>The Key Exchange Problem</vt:lpstr>
      <vt:lpstr>Defining a Key Exchange Protocol</vt:lpstr>
      <vt:lpstr>Security a Key Exchange Protocol</vt:lpstr>
      <vt:lpstr>  Discrete Log (DL) Assumption  and  The Computational/Decisional Diffie-Hellman Assumptions (CDH/DDH)  and The DH Key Exchange Protocol  </vt:lpstr>
      <vt:lpstr>The Discrete Log Problem</vt:lpstr>
      <vt:lpstr>Discrete Log Assumption [for safe prime group: p=2q+1 for prime q]</vt:lpstr>
      <vt:lpstr>Diffie-Hellman [DH] Key Exchange</vt:lpstr>
      <vt:lpstr>Caution: Authenticate Public Keys!</vt:lpstr>
      <vt:lpstr>Security of [DH] Key Exchange</vt:lpstr>
      <vt:lpstr>Computational DH (CDH) Assumption [for safe prime group] </vt:lpstr>
      <vt:lpstr>Using DH securely?</vt:lpstr>
      <vt:lpstr>Using DH securely?</vt:lpstr>
      <vt:lpstr>Using DH ‘securely’: CDH+KDF</vt:lpstr>
      <vt:lpstr>    Resilience to Key Exposure  </vt:lpstr>
      <vt:lpstr>Authenticated DH</vt:lpstr>
      <vt:lpstr>Authenticated DH: using KDF/PRF [TLS]</vt:lpstr>
      <vt:lpstr>Using DH for Exposure-Resiliency</vt:lpstr>
      <vt:lpstr>Resiliency Notions: Shared + Public Key</vt:lpstr>
      <vt:lpstr>Perfect Recover Secrecy: Ratchet DH</vt:lpstr>
      <vt:lpstr>Ratchet-DH’s Exposure-Resiliency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752</cp:revision>
  <cp:lastPrinted>2022-04-11T19:33:42Z</cp:lastPrinted>
  <dcterms:created xsi:type="dcterms:W3CDTF">2003-03-23T06:19:47Z</dcterms:created>
  <dcterms:modified xsi:type="dcterms:W3CDTF">2022-04-11T19:34:06Z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